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85" r:id="rId2"/>
    <p:sldId id="386" r:id="rId3"/>
    <p:sldId id="392" r:id="rId4"/>
    <p:sldId id="389" r:id="rId5"/>
    <p:sldId id="393" r:id="rId6"/>
    <p:sldId id="394" r:id="rId7"/>
    <p:sldId id="395" r:id="rId8"/>
    <p:sldId id="396" r:id="rId9"/>
    <p:sldId id="388" r:id="rId10"/>
    <p:sldId id="397" r:id="rId11"/>
    <p:sldId id="355" r:id="rId12"/>
    <p:sldId id="38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37B150-69A9-BD49-BA66-FEC74C78DA88}">
          <p14:sldIdLst>
            <p14:sldId id="385"/>
            <p14:sldId id="386"/>
            <p14:sldId id="392"/>
            <p14:sldId id="389"/>
            <p14:sldId id="393"/>
            <p14:sldId id="394"/>
            <p14:sldId id="395"/>
            <p14:sldId id="396"/>
            <p14:sldId id="388"/>
            <p14:sldId id="397"/>
            <p14:sldId id="355"/>
            <p14:sldId id="38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tgomery,Jake" initials="M" lastIdx="1" clrIdx="0">
    <p:extLst>
      <p:ext uri="{19B8F6BF-5375-455C-9EA6-DF929625EA0E}">
        <p15:presenceInfo xmlns:p15="http://schemas.microsoft.com/office/powerpoint/2012/main" userId="S::jsm2@colostate.edu::b69861ab-712f-4452-a685-1227ecbf62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57D30"/>
    <a:srgbClr val="E1963E"/>
    <a:srgbClr val="391901"/>
    <a:srgbClr val="1E4D2B"/>
    <a:srgbClr val="C10065"/>
    <a:srgbClr val="CC006A"/>
    <a:srgbClr val="404140"/>
    <a:srgbClr val="DAD49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 autoAdjust="0"/>
    <p:restoredTop sz="79923" autoAdjust="0"/>
  </p:normalViewPr>
  <p:slideViewPr>
    <p:cSldViewPr snapToGrid="0" snapToObjects="1">
      <p:cViewPr varScale="1">
        <p:scale>
          <a:sx n="74" d="100"/>
          <a:sy n="74" d="100"/>
        </p:scale>
        <p:origin x="1320" y="176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2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9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5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9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97052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nam01.safelinks.protection.outlook.com/?url=https%3A%2F%2Ftwitter.com%2Fcullenjnroth%2Fstatus%2F1363159662128848899%3Fs%3D21&amp;data=04%7C01%7CJake.Montgomery%40colostate.edu%7Cc2efb5d93e8c4b0d7e8e08d8d9dd8635%7Cafb58802ff7a4bb1ab21367ff2ecfc8b%7C0%7C0%7C637498892976887619%7CUnknown%7CTWFpbGZsb3d8eyJWIjoiMC4wLjAwMDAiLCJQIjoiV2luMzIiLCJBTiI6Ik1haWwiLCJXVCI6Mn0%3D%7C1000&amp;sdata=J3iecW1idQdBHbs4oRmZ21LvRQgKf%2BtZ4b4H5QRlKDA%3D&amp;reserved=0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netics.org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0F55B5-EE37-544D-A033-EC0597A450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1796454"/>
          </a:xfrm>
        </p:spPr>
        <p:txBody>
          <a:bodyPr/>
          <a:lstStyle/>
          <a:p>
            <a:r>
              <a:rPr lang="en-US" dirty="0"/>
              <a:t>Jake Montgomery</a:t>
            </a:r>
          </a:p>
          <a:p>
            <a:r>
              <a:rPr lang="en-US" dirty="0"/>
              <a:t>IWGC Conference</a:t>
            </a:r>
          </a:p>
          <a:p>
            <a:r>
              <a:rPr lang="en-US" dirty="0"/>
              <a:t>Kansas City, MO</a:t>
            </a:r>
          </a:p>
          <a:p>
            <a:r>
              <a:rPr lang="en-US"/>
              <a:t>9-22-2021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775533E-6882-F846-A67F-E1DF5BB904A5}"/>
              </a:ext>
            </a:extLst>
          </p:cNvPr>
          <p:cNvSpPr txBox="1">
            <a:spLocks/>
          </p:cNvSpPr>
          <p:nvPr/>
        </p:nvSpPr>
        <p:spPr>
          <a:xfrm>
            <a:off x="628075" y="269556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t" anchorCtr="0">
            <a:spAutoFit/>
          </a:bodyPr>
          <a:lstStyle>
            <a:lvl1pPr marL="0" indent="0" algn="l" defTabSz="69961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6000" b="0" i="0" kern="120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5495" b="0" i="0" kern="1200">
                <a:solidFill>
                  <a:schemeClr val="bg1"/>
                </a:solidFill>
                <a:latin typeface="+mj-lt"/>
                <a:ea typeface="Proxima Nova" charset="0"/>
                <a:cs typeface="Proxima Nova" charset="0"/>
              </a:defRPr>
            </a:lvl2pPr>
            <a:lvl3pPr marL="1399233" indent="0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5495" b="0" i="0" kern="1200">
                <a:solidFill>
                  <a:schemeClr val="bg1"/>
                </a:solidFill>
                <a:latin typeface="+mj-lt"/>
                <a:ea typeface="Proxima Nova" charset="0"/>
                <a:cs typeface="Proxima Nova" charset="0"/>
              </a:defRPr>
            </a:lvl3pPr>
            <a:lvl4pPr marL="2098847" indent="0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5495" b="0" i="0" kern="1200">
                <a:solidFill>
                  <a:schemeClr val="bg1"/>
                </a:solidFill>
                <a:latin typeface="+mj-lt"/>
                <a:ea typeface="Proxima Nova" charset="0"/>
                <a:cs typeface="Proxima Nova" charset="0"/>
              </a:defRPr>
            </a:lvl4pPr>
            <a:lvl5pPr marL="2798465" indent="0" algn="l" defTabSz="699614" rtl="0" eaLnBrk="1" latinLnBrk="0" hangingPunct="1">
              <a:spcBef>
                <a:spcPct val="20000"/>
              </a:spcBef>
              <a:buFont typeface="Arial"/>
              <a:buNone/>
              <a:defRPr sz="5495" b="0" kern="1200">
                <a:solidFill>
                  <a:schemeClr val="bg1"/>
                </a:solidFill>
                <a:latin typeface="+mj-lt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Quantitative Trait Loci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D1649D-C788-0F49-AECA-BF222AD1552E}"/>
              </a:ext>
            </a:extLst>
          </p:cNvPr>
          <p:cNvGrpSpPr/>
          <p:nvPr/>
        </p:nvGrpSpPr>
        <p:grpSpPr>
          <a:xfrm>
            <a:off x="7560509" y="2566202"/>
            <a:ext cx="6257091" cy="3610617"/>
            <a:chOff x="6150025" y="1969048"/>
            <a:chExt cx="7667574" cy="3847007"/>
          </a:xfrm>
        </p:grpSpPr>
        <p:pic>
          <p:nvPicPr>
            <p:cNvPr id="5" name="Picture 4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1D8D259A-E8FC-0B4B-9C24-2DC950409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DA2392-C936-6B44-9C83-7F25EB5BC694}"/>
                </a:ext>
              </a:extLst>
            </p:cNvPr>
            <p:cNvSpPr txBox="1"/>
            <p:nvPr/>
          </p:nvSpPr>
          <p:spPr>
            <a:xfrm>
              <a:off x="6150025" y="1969048"/>
              <a:ext cx="2743201" cy="2554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01206F-4049-1D42-A1C1-694A9033AFEE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Ishihara 2007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212487-BFF7-484D-B430-D79B24443EE4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Sensitive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E6A88-6C4C-D44A-A2CD-A7C2C5220F3C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Resistant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A059AA-0CFB-464E-A2E4-2C8A3C57A7F1}"/>
                </a:ext>
              </a:extLst>
            </p:cNvPr>
            <p:cNvSpPr txBox="1"/>
            <p:nvPr/>
          </p:nvSpPr>
          <p:spPr>
            <a:xfrm>
              <a:off x="10555705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23A08B-99D2-654D-9478-A3E617FF59A2}"/>
                </a:ext>
              </a:extLst>
            </p:cNvPr>
            <p:cNvSpPr txBox="1"/>
            <p:nvPr/>
          </p:nvSpPr>
          <p:spPr>
            <a:xfrm>
              <a:off x="9985432" y="2561449"/>
              <a:ext cx="353704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3EBBAB-DA90-604F-B488-A9559BEEDCEE}"/>
                </a:ext>
              </a:extLst>
            </p:cNvPr>
            <p:cNvSpPr txBox="1"/>
            <p:nvPr/>
          </p:nvSpPr>
          <p:spPr>
            <a:xfrm>
              <a:off x="9400673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BF89B-8E4F-8B49-A631-4161068A22AC}"/>
                </a:ext>
              </a:extLst>
            </p:cNvPr>
            <p:cNvSpPr txBox="1"/>
            <p:nvPr/>
          </p:nvSpPr>
          <p:spPr>
            <a:xfrm>
              <a:off x="8855243" y="2534527"/>
              <a:ext cx="328862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F21E21-35A9-1748-A378-2F8D6120C303}"/>
              </a:ext>
            </a:extLst>
          </p:cNvPr>
          <p:cNvSpPr txBox="1">
            <a:spLocks/>
          </p:cNvSpPr>
          <p:nvPr/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/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dirty="0"/>
              <a:t>Basic steps of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86D50-4AB9-824E-B917-CCB920DBF7D3}"/>
              </a:ext>
            </a:extLst>
          </p:cNvPr>
          <p:cNvSpPr txBox="1">
            <a:spLocks/>
          </p:cNvSpPr>
          <p:nvPr/>
        </p:nvSpPr>
        <p:spPr>
          <a:xfrm>
            <a:off x="628075" y="2215168"/>
            <a:ext cx="12561453" cy="4888774"/>
          </a:xfrm>
          <a:prstGeom prst="rect">
            <a:avLst/>
          </a:prstGeom>
        </p:spPr>
        <p:txBody>
          <a:bodyPr/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plants with variation for your trait </a:t>
            </a:r>
          </a:p>
          <a:p>
            <a:pPr lvl="1"/>
            <a:r>
              <a:rPr lang="en-US" dirty="0"/>
              <a:t>resistance surveys, mutagenized populations, screening diversity panels,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Create some delimiting assay to separate phenotypes</a:t>
            </a:r>
          </a:p>
          <a:p>
            <a:pPr lvl="1"/>
            <a:r>
              <a:rPr lang="en-US" dirty="0"/>
              <a:t>Delimiting rate, leaf disk assay, translocation/metabolism experiments,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Generate segregating population(s)</a:t>
            </a:r>
          </a:p>
          <a:p>
            <a:pPr lvl="1"/>
            <a:r>
              <a:rPr lang="en-US" dirty="0"/>
              <a:t>F2, backcross, recombinant inbred lines,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Collect DNA and phenotypes from individuals of said population</a:t>
            </a:r>
          </a:p>
          <a:p>
            <a:r>
              <a:rPr lang="en-US" dirty="0"/>
              <a:t>Sequence the collected DNA</a:t>
            </a:r>
          </a:p>
          <a:p>
            <a:pPr lvl="1"/>
            <a:r>
              <a:rPr lang="en-US" dirty="0"/>
              <a:t>RAD-seq, exome capture sequencing, shotgun sequencing, RNA sequencing</a:t>
            </a:r>
          </a:p>
          <a:p>
            <a:r>
              <a:rPr lang="en-US" dirty="0"/>
              <a:t>Use the following bioinformatic pipeline to identify QTL underlying your trait</a:t>
            </a:r>
          </a:p>
          <a:p>
            <a:r>
              <a:rPr lang="en-US" dirty="0"/>
              <a:t>Validate identified QTL and test candidate genes with functional 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8F680-7D1C-B440-938B-2169ADCFA667}"/>
              </a:ext>
            </a:extLst>
          </p:cNvPr>
          <p:cNvSpPr txBox="1"/>
          <p:nvPr/>
        </p:nvSpPr>
        <p:spPr>
          <a:xfrm>
            <a:off x="9175897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7C84EFA5-8238-B247-AD34-6F84C0827E77}"/>
              </a:ext>
            </a:extLst>
          </p:cNvPr>
          <p:cNvSpPr txBox="1"/>
          <p:nvPr/>
        </p:nvSpPr>
        <p:spPr>
          <a:xfrm>
            <a:off x="10512282" y="623252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9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8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879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173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46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5758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05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4344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60530F-EF75-404A-8584-BBF943D86106}"/>
              </a:ext>
            </a:extLst>
          </p:cNvPr>
          <p:cNvSpPr txBox="1"/>
          <p:nvPr/>
        </p:nvSpPr>
        <p:spPr>
          <a:xfrm>
            <a:off x="11768298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95F150-2CF1-A246-824B-36D1369642C3}"/>
              </a:ext>
            </a:extLst>
          </p:cNvPr>
          <p:cNvSpPr/>
          <p:nvPr/>
        </p:nvSpPr>
        <p:spPr>
          <a:xfrm>
            <a:off x="9175897" y="6029855"/>
            <a:ext cx="2890597" cy="146964"/>
          </a:xfrm>
          <a:prstGeom prst="rect">
            <a:avLst/>
          </a:prstGeom>
          <a:noFill/>
          <a:ln w="6350">
            <a:solidFill>
              <a:srgbClr val="000000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5588BA-9702-3A4D-9B7F-E744674E6BE2}"/>
              </a:ext>
            </a:extLst>
          </p:cNvPr>
          <p:cNvSpPr txBox="1"/>
          <p:nvPr/>
        </p:nvSpPr>
        <p:spPr>
          <a:xfrm>
            <a:off x="7469507" y="4299333"/>
            <a:ext cx="21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genes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25967-0993-9F4E-ABE7-A9C28D92E613}"/>
              </a:ext>
            </a:extLst>
          </p:cNvPr>
          <p:cNvCxnSpPr>
            <a:cxnSpLocks/>
          </p:cNvCxnSpPr>
          <p:nvPr/>
        </p:nvCxnSpPr>
        <p:spPr>
          <a:xfrm>
            <a:off x="8547825" y="4699443"/>
            <a:ext cx="628072" cy="1330412"/>
          </a:xfrm>
          <a:prstGeom prst="straightConnector1">
            <a:avLst/>
          </a:prstGeom>
          <a:ln w="444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D90A3-07A1-F845-9A64-99FA4268A4D8}"/>
              </a:ext>
            </a:extLst>
          </p:cNvPr>
          <p:cNvSpPr/>
          <p:nvPr/>
        </p:nvSpPr>
        <p:spPr>
          <a:xfrm>
            <a:off x="1108707" y="6076580"/>
            <a:ext cx="7919049" cy="455811"/>
          </a:xfrm>
          <a:prstGeom prst="rect">
            <a:avLst/>
          </a:prstGeom>
          <a:noFill/>
          <a:ln w="381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AE96-8BAC-9B47-829C-34A8CEB9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visualization of QTL mapping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ED1254-3ED8-0244-AF71-B5608C98DC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" name="QTL_mapping" descr="QTL_mapping">
            <a:hlinkClick r:id="" action="ppaction://media"/>
            <a:extLst>
              <a:ext uri="{FF2B5EF4-FFF2-40B4-BE49-F238E27FC236}">
                <a16:creationId xmlns:a16="http://schemas.microsoft.com/office/drawing/2014/main" id="{155F5192-93B8-4142-B92A-11CEBE59E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01812"/>
            <a:ext cx="13817600" cy="5970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0E15C-FB10-C84B-9D1B-A001659DFCEE}"/>
              </a:ext>
            </a:extLst>
          </p:cNvPr>
          <p:cNvSpPr txBox="1"/>
          <p:nvPr/>
        </p:nvSpPr>
        <p:spPr>
          <a:xfrm>
            <a:off x="6020016" y="505149"/>
            <a:ext cx="779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 tooltip="Original URL:&#10;https://twitter.com/cullenjnroth/status/1363159662128848899?s=21&#10;&#10;Click to follow link."/>
              </a:rPr>
              <a:t>https://twitter.com/cullenjnroth/status/1363159662128848899?s=21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A9CBB-B1E8-DB4F-A4FB-9F5B2D1B8FC2}"/>
              </a:ext>
            </a:extLst>
          </p:cNvPr>
          <p:cNvSpPr txBox="1"/>
          <p:nvPr/>
        </p:nvSpPr>
        <p:spPr>
          <a:xfrm>
            <a:off x="8765628" y="15765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courtesy Collin Roth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08540-7A86-8A46-9DBE-437DD43337E2}"/>
              </a:ext>
            </a:extLst>
          </p:cNvPr>
          <p:cNvSpPr txBox="1"/>
          <p:nvPr/>
        </p:nvSpPr>
        <p:spPr>
          <a:xfrm rot="16200000">
            <a:off x="-18114" y="5552364"/>
            <a:ext cx="43633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1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5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719F-8A69-D24E-8569-259ABF5F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4240E-CF6A-964B-8BD2-3692CFCC66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912849"/>
          </a:xfrm>
        </p:spPr>
        <p:txBody>
          <a:bodyPr/>
          <a:lstStyle/>
          <a:p>
            <a:r>
              <a:rPr lang="en-US" dirty="0"/>
              <a:t>Trim raw reads with </a:t>
            </a:r>
            <a:r>
              <a:rPr lang="en-US" dirty="0" err="1"/>
              <a:t>Trimmomatic</a:t>
            </a:r>
            <a:endParaRPr lang="en-US" dirty="0"/>
          </a:p>
          <a:p>
            <a:r>
              <a:rPr lang="en-US" dirty="0"/>
              <a:t>Demultiplex reads into individual files for each sample</a:t>
            </a:r>
          </a:p>
          <a:p>
            <a:r>
              <a:rPr lang="en-US" dirty="0"/>
              <a:t>Align reads to reference genome with BWA mem</a:t>
            </a:r>
          </a:p>
          <a:p>
            <a:r>
              <a:rPr lang="en-US" dirty="0"/>
              <a:t>Call genotype variants with GATK</a:t>
            </a:r>
          </a:p>
          <a:p>
            <a:r>
              <a:rPr lang="en-US" dirty="0"/>
              <a:t>Use the QTL2 package in R to conduct a genome scan to identify QTL</a:t>
            </a:r>
          </a:p>
          <a:p>
            <a:r>
              <a:rPr lang="en-US" dirty="0"/>
              <a:t>Use the command line to extract genes </a:t>
            </a:r>
            <a:r>
              <a:rPr lang="en-US"/>
              <a:t>in identified </a:t>
            </a:r>
            <a:r>
              <a:rPr lang="en-US" dirty="0"/>
              <a:t>QTL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57489D1-D83B-0849-8BFD-AFC2D0AC7694}"/>
              </a:ext>
            </a:extLst>
          </p:cNvPr>
          <p:cNvSpPr/>
          <p:nvPr/>
        </p:nvSpPr>
        <p:spPr>
          <a:xfrm rot="5400000">
            <a:off x="9913715" y="3474883"/>
            <a:ext cx="7064188" cy="5020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r>
              <a:rPr lang="en-US" dirty="0">
                <a:latin typeface="Proxima Nova" charset="0"/>
                <a:ea typeface="Proxima Nova" charset="0"/>
                <a:cs typeface="Proxima Nova" charset="0"/>
              </a:rPr>
              <a:t>Reference Genome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E2EFD2D-3532-FF4D-8B97-A2A36068252C}"/>
              </a:ext>
            </a:extLst>
          </p:cNvPr>
          <p:cNvGrpSpPr/>
          <p:nvPr/>
        </p:nvGrpSpPr>
        <p:grpSpPr>
          <a:xfrm>
            <a:off x="10237905" y="3556535"/>
            <a:ext cx="109728" cy="1019502"/>
            <a:chOff x="9879106" y="3886200"/>
            <a:chExt cx="109728" cy="101950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F836021-F91C-5444-805C-753986A051A8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99C6905-E6EA-E54A-AEA6-C7A05414CAF7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CDB6F4C-7AE9-6A4D-8A3B-724B07DB9216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rgbClr val="E57D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DBAE138-2843-9A4A-883D-BB46AA1A2973}"/>
                </a:ext>
              </a:extLst>
            </p:cNvPr>
            <p:cNvCxnSpPr/>
            <p:nvPr/>
          </p:nvCxnSpPr>
          <p:spPr>
            <a:xfrm>
              <a:off x="9879106" y="4446492"/>
              <a:ext cx="109728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096B74-37D7-2443-AF09-95BCE48B4DDA}"/>
              </a:ext>
            </a:extLst>
          </p:cNvPr>
          <p:cNvGrpSpPr/>
          <p:nvPr/>
        </p:nvGrpSpPr>
        <p:grpSpPr>
          <a:xfrm>
            <a:off x="10634597" y="3305523"/>
            <a:ext cx="109728" cy="1019502"/>
            <a:chOff x="9879106" y="3886200"/>
            <a:chExt cx="109728" cy="101950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34155EE-68A2-EA4E-B6EE-16F254671C61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51FEBE-FF5C-874E-82CC-EBC903F4989B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361F4D-E039-CF4F-8284-6F7684FED142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122ED9B-34EB-534D-AFAD-9FC0A7BCBB2B}"/>
                </a:ext>
              </a:extLst>
            </p:cNvPr>
            <p:cNvCxnSpPr/>
            <p:nvPr/>
          </p:nvCxnSpPr>
          <p:spPr>
            <a:xfrm>
              <a:off x="9879106" y="4213412"/>
              <a:ext cx="109728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567636A-C1B9-6C4B-B4BD-21213951DF54}"/>
              </a:ext>
            </a:extLst>
          </p:cNvPr>
          <p:cNvGrpSpPr/>
          <p:nvPr/>
        </p:nvGrpSpPr>
        <p:grpSpPr>
          <a:xfrm>
            <a:off x="10325448" y="2449006"/>
            <a:ext cx="109728" cy="1019502"/>
            <a:chOff x="9879106" y="3886200"/>
            <a:chExt cx="109728" cy="1019502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BD48CE7-4E56-6149-A0B9-A2227836C152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593D345-90E5-ED4F-A5C8-8AC68875FA33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10F05EE-87B7-0346-B35D-FB65D85823A1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3B1B581-68E8-4E48-8422-748E2D83E587}"/>
                </a:ext>
              </a:extLst>
            </p:cNvPr>
            <p:cNvCxnSpPr/>
            <p:nvPr/>
          </p:nvCxnSpPr>
          <p:spPr>
            <a:xfrm>
              <a:off x="9879106" y="4213412"/>
              <a:ext cx="109728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12BC401-E49A-6547-8852-04C27A92A2FE}"/>
              </a:ext>
            </a:extLst>
          </p:cNvPr>
          <p:cNvGrpSpPr/>
          <p:nvPr/>
        </p:nvGrpSpPr>
        <p:grpSpPr>
          <a:xfrm>
            <a:off x="9994317" y="3172290"/>
            <a:ext cx="109728" cy="1019502"/>
            <a:chOff x="9879106" y="3886200"/>
            <a:chExt cx="109728" cy="101950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7563D63-CFC0-3149-90CA-FEEEE4727F4C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4A03AA6-526C-4345-BC26-63437309A297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4894C73-90BA-5F4B-BC1B-510DB3481ACE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rgbClr val="E57D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BEE6A21-BA1F-A04D-87B1-4CE344131311}"/>
                </a:ext>
              </a:extLst>
            </p:cNvPr>
            <p:cNvCxnSpPr/>
            <p:nvPr/>
          </p:nvCxnSpPr>
          <p:spPr>
            <a:xfrm>
              <a:off x="9879106" y="4446492"/>
              <a:ext cx="109728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9BE5D9-6791-7E49-97B2-47876F2BE895}"/>
              </a:ext>
            </a:extLst>
          </p:cNvPr>
          <p:cNvGrpSpPr/>
          <p:nvPr/>
        </p:nvGrpSpPr>
        <p:grpSpPr>
          <a:xfrm>
            <a:off x="9761720" y="3940780"/>
            <a:ext cx="109728" cy="1019502"/>
            <a:chOff x="9879106" y="3886200"/>
            <a:chExt cx="109728" cy="101950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02E1A80-7698-9B41-859F-BBE1EB4D57AD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2C7DF51-28E0-DB4D-B373-E0E5EEBB8F8F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05F5E99-C238-8F4B-A6F3-3CED610B7117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44AA36C-6FDB-F245-B03B-1AE39E0A9F1D}"/>
                </a:ext>
              </a:extLst>
            </p:cNvPr>
            <p:cNvCxnSpPr/>
            <p:nvPr/>
          </p:nvCxnSpPr>
          <p:spPr>
            <a:xfrm>
              <a:off x="9879106" y="4213412"/>
              <a:ext cx="1097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831781C-68B1-754E-B771-9C38FF65DDD2}"/>
              </a:ext>
            </a:extLst>
          </p:cNvPr>
          <p:cNvGrpSpPr/>
          <p:nvPr/>
        </p:nvGrpSpPr>
        <p:grpSpPr>
          <a:xfrm>
            <a:off x="9587816" y="3607076"/>
            <a:ext cx="109728" cy="1019502"/>
            <a:chOff x="9879106" y="3886200"/>
            <a:chExt cx="109728" cy="1019502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B34967F-2AFE-DD4C-BE82-C85EEC271778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C2E93B3-05FF-3A47-A6AA-FE80AF781C23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B7C5F5D-494D-DF4C-9A26-2DAC9166EE07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FF2D3F-CCE0-674D-9AA7-54B4B67BFAF7}"/>
                </a:ext>
              </a:extLst>
            </p:cNvPr>
            <p:cNvCxnSpPr/>
            <p:nvPr/>
          </p:nvCxnSpPr>
          <p:spPr>
            <a:xfrm>
              <a:off x="9879106" y="4213412"/>
              <a:ext cx="1097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01B980E-9E7E-004A-8CDC-1B5F2812E0AA}"/>
              </a:ext>
            </a:extLst>
          </p:cNvPr>
          <p:cNvGrpSpPr/>
          <p:nvPr/>
        </p:nvGrpSpPr>
        <p:grpSpPr>
          <a:xfrm>
            <a:off x="9143983" y="2866698"/>
            <a:ext cx="109728" cy="1019502"/>
            <a:chOff x="9879106" y="3886200"/>
            <a:chExt cx="109728" cy="101950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BCF3A99-222E-F14E-8BDC-2EF30898B0A4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7DA6C7E-21F7-DA45-9295-82B9A09D771E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42A90DC-3AE2-F24F-8386-C6DEAF11FCC8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rgbClr val="E57D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DBC272E-6102-5245-A87A-130B32C82C1A}"/>
                </a:ext>
              </a:extLst>
            </p:cNvPr>
            <p:cNvCxnSpPr/>
            <p:nvPr/>
          </p:nvCxnSpPr>
          <p:spPr>
            <a:xfrm>
              <a:off x="9879106" y="4446492"/>
              <a:ext cx="1097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9A05496-CDDC-2A40-B057-83768CF095BE}"/>
              </a:ext>
            </a:extLst>
          </p:cNvPr>
          <p:cNvGrpSpPr/>
          <p:nvPr/>
        </p:nvGrpSpPr>
        <p:grpSpPr>
          <a:xfrm>
            <a:off x="11081881" y="2975471"/>
            <a:ext cx="109728" cy="1019502"/>
            <a:chOff x="9879106" y="3886200"/>
            <a:chExt cx="109728" cy="1019502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12255A1-AAF4-CF44-BA9E-C4F38898C9E3}"/>
                </a:ext>
              </a:extLst>
            </p:cNvPr>
            <p:cNvGrpSpPr/>
            <p:nvPr/>
          </p:nvGrpSpPr>
          <p:grpSpPr>
            <a:xfrm>
              <a:off x="9879106" y="3886200"/>
              <a:ext cx="109728" cy="1019502"/>
              <a:chOff x="9923929" y="2378122"/>
              <a:chExt cx="109728" cy="101950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9BC1A7B-01DC-B84A-8A6C-0A42F90CF43A}"/>
                  </a:ext>
                </a:extLst>
              </p:cNvPr>
              <p:cNvSpPr/>
              <p:nvPr/>
            </p:nvSpPr>
            <p:spPr>
              <a:xfrm>
                <a:off x="9923929" y="2378122"/>
                <a:ext cx="107577" cy="10195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5BF9DAF-114F-D04B-9B1E-BF75D916EB96}"/>
                  </a:ext>
                </a:extLst>
              </p:cNvPr>
              <p:cNvSpPr/>
              <p:nvPr/>
            </p:nvSpPr>
            <p:spPr>
              <a:xfrm>
                <a:off x="9923929" y="3146612"/>
                <a:ext cx="109728" cy="251012"/>
              </a:xfrm>
              <a:prstGeom prst="rect">
                <a:avLst/>
              </a:prstGeom>
              <a:solidFill>
                <a:srgbClr val="E57D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4320" tIns="182880" rIns="274320" bIns="182880" rtlCol="0" anchor="ctr"/>
              <a:lstStyle/>
              <a:p>
                <a:pPr algn="ctr"/>
                <a:endParaRPr lang="en-US" dirty="0">
                  <a:latin typeface="Proxima Nova" charset="0"/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4F307D5-477C-404F-8604-C3B085DEF42F}"/>
                </a:ext>
              </a:extLst>
            </p:cNvPr>
            <p:cNvCxnSpPr/>
            <p:nvPr/>
          </p:nvCxnSpPr>
          <p:spPr>
            <a:xfrm>
              <a:off x="9879106" y="4446492"/>
              <a:ext cx="1097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DA4FCC-B4D2-9E40-83AE-66BB5ACE6063}"/>
              </a:ext>
            </a:extLst>
          </p:cNvPr>
          <p:cNvCxnSpPr/>
          <p:nvPr/>
        </p:nvCxnSpPr>
        <p:spPr>
          <a:xfrm>
            <a:off x="11189458" y="2138260"/>
            <a:ext cx="788894" cy="0"/>
          </a:xfrm>
          <a:prstGeom prst="straightConnector1">
            <a:avLst/>
          </a:prstGeom>
          <a:ln w="5080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A027547-07D1-B745-A642-E2962BE9822F}"/>
              </a:ext>
            </a:extLst>
          </p:cNvPr>
          <p:cNvCxnSpPr/>
          <p:nvPr/>
        </p:nvCxnSpPr>
        <p:spPr>
          <a:xfrm>
            <a:off x="11081881" y="5759320"/>
            <a:ext cx="788894" cy="0"/>
          </a:xfrm>
          <a:prstGeom prst="straightConnector1">
            <a:avLst/>
          </a:prstGeom>
          <a:ln w="5080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BE405FE-7876-D944-B231-7B1F30F1C06C}"/>
              </a:ext>
            </a:extLst>
          </p:cNvPr>
          <p:cNvSpPr/>
          <p:nvPr/>
        </p:nvSpPr>
        <p:spPr>
          <a:xfrm>
            <a:off x="1111623" y="4504321"/>
            <a:ext cx="7261411" cy="824695"/>
          </a:xfrm>
          <a:prstGeom prst="rect">
            <a:avLst/>
          </a:prstGeom>
          <a:noFill/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82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7647E-8 -6.53595E-8 L -0.01953 -0.317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1554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71E-6 1.17647E-6 L -0.06997 0.237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4" y="118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2353E-6 -1.24183E-6 L -0.12489 0.3149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61" y="159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 0.01001 L -0.0579 -0.2591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6" y="-134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147E-6 1.83007E-6 L -0.06996 0.2371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4" y="118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5294E-8 3.98693E-6 L -0.03631 0.2381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5" y="119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9 0.01 L -0.0579 -0.259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6" y="-134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9 0.01 L -0.0579 -0.25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6" y="-134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9 -0.25919 L 0.21737 0.260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4" y="259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53 -0.31781 L 0.18038 0.208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5" y="2628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89 0.31495 L 0.19347 -0.0831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2" y="-1991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7 0.24714 L 0.15683 -0.193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9" y="-2201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47 0.24714 L 0.16935 0.163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91" y="-41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31 0.23815 L 0.20531 0.2024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5" y="-179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9 -0.25919 L 0.2245 -0.1350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0" y="62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9 -0.2592 L 0.10179 -0.1531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5" y="5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16F1-2B95-ED49-A97E-79E9613F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file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22040-08D9-FC4B-AA5A-4E823D2CBDE8}"/>
              </a:ext>
            </a:extLst>
          </p:cNvPr>
          <p:cNvSpPr txBox="1"/>
          <p:nvPr/>
        </p:nvSpPr>
        <p:spPr>
          <a:xfrm>
            <a:off x="8015068" y="1437631"/>
            <a:ext cx="5551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</a:t>
            </a:r>
            <a:r>
              <a:rPr lang="en-US" dirty="0" err="1">
                <a:solidFill>
                  <a:srgbClr val="000000"/>
                </a:solidFill>
              </a:rPr>
              <a:t>samtools.github.io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hts</a:t>
            </a:r>
            <a:r>
              <a:rPr lang="en-US" dirty="0">
                <a:solidFill>
                  <a:srgbClr val="000000"/>
                </a:solidFill>
              </a:rPr>
              <a:t>-specs/VCFv4.2.pdf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3503D9A5-A9B7-754F-89C2-2A4DC13E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49" y="1920922"/>
            <a:ext cx="11689976" cy="4275864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C83ACF9D-111D-1046-9CEB-EE3961B2898D}"/>
              </a:ext>
            </a:extLst>
          </p:cNvPr>
          <p:cNvSpPr/>
          <p:nvPr/>
        </p:nvSpPr>
        <p:spPr>
          <a:xfrm>
            <a:off x="896465" y="1920922"/>
            <a:ext cx="269484" cy="33323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A3BFC-D1B7-A549-AF2F-6EB7ABF86593}"/>
              </a:ext>
            </a:extLst>
          </p:cNvPr>
          <p:cNvSpPr txBox="1"/>
          <p:nvPr/>
        </p:nvSpPr>
        <p:spPr>
          <a:xfrm>
            <a:off x="-75994" y="3387065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D62CB4C-6FA5-2E45-BF35-223F97928B16}"/>
              </a:ext>
            </a:extLst>
          </p:cNvPr>
          <p:cNvSpPr/>
          <p:nvPr/>
        </p:nvSpPr>
        <p:spPr>
          <a:xfrm>
            <a:off x="878530" y="5317765"/>
            <a:ext cx="269484" cy="87902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831B1-A202-404A-A81F-03654D46B414}"/>
              </a:ext>
            </a:extLst>
          </p:cNvPr>
          <p:cNvSpPr txBox="1"/>
          <p:nvPr/>
        </p:nvSpPr>
        <p:spPr>
          <a:xfrm>
            <a:off x="52245" y="5557220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8828A7-DBE4-5B4C-8C76-C21F94BACDE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22008" y="6329085"/>
            <a:ext cx="343941" cy="5871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5FD9C2-EC24-A74A-B415-09F597CD711A}"/>
              </a:ext>
            </a:extLst>
          </p:cNvPr>
          <p:cNvSpPr txBox="1"/>
          <p:nvPr/>
        </p:nvSpPr>
        <p:spPr>
          <a:xfrm>
            <a:off x="-39767" y="691620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Chromosome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BE7B23-4B19-CA44-8387-088140F90459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2027725" y="6262936"/>
            <a:ext cx="219790" cy="3135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B8136E-C79B-4C42-B3C2-42B11737D72A}"/>
              </a:ext>
            </a:extLst>
          </p:cNvPr>
          <p:cNvSpPr txBox="1"/>
          <p:nvPr/>
        </p:nvSpPr>
        <p:spPr>
          <a:xfrm>
            <a:off x="1435433" y="6576446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(bp)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6467A-CC4E-054C-8DC0-DF2C46CCEEF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251382" y="6279967"/>
            <a:ext cx="132647" cy="6618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32BB3F-2ED5-C242-9C7D-3B2B640CB446}"/>
              </a:ext>
            </a:extLst>
          </p:cNvPr>
          <p:cNvSpPr txBox="1"/>
          <p:nvPr/>
        </p:nvSpPr>
        <p:spPr>
          <a:xfrm>
            <a:off x="2389607" y="6941833"/>
            <a:ext cx="17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E99A6D-93C3-1141-A459-2CAFC7EE781F}"/>
              </a:ext>
            </a:extLst>
          </p:cNvPr>
          <p:cNvCxnSpPr>
            <a:cxnSpLocks/>
          </p:cNvCxnSpPr>
          <p:nvPr/>
        </p:nvCxnSpPr>
        <p:spPr>
          <a:xfrm flipH="1" flipV="1">
            <a:off x="4063464" y="6275750"/>
            <a:ext cx="129211" cy="2864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0C8CF0-6C7E-D64E-8D6D-1485F193FC8C}"/>
              </a:ext>
            </a:extLst>
          </p:cNvPr>
          <p:cNvSpPr txBox="1"/>
          <p:nvPr/>
        </p:nvSpPr>
        <p:spPr>
          <a:xfrm>
            <a:off x="3615945" y="655908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4BADBB-FF4B-7B4A-B552-83B48AA4269E}"/>
              </a:ext>
            </a:extLst>
          </p:cNvPr>
          <p:cNvCxnSpPr>
            <a:cxnSpLocks/>
          </p:cNvCxnSpPr>
          <p:nvPr/>
        </p:nvCxnSpPr>
        <p:spPr>
          <a:xfrm flipV="1">
            <a:off x="7817224" y="6110107"/>
            <a:ext cx="448856" cy="4489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9E6814-8518-0940-A202-7864CEB690AF}"/>
              </a:ext>
            </a:extLst>
          </p:cNvPr>
          <p:cNvSpPr txBox="1"/>
          <p:nvPr/>
        </p:nvSpPr>
        <p:spPr>
          <a:xfrm>
            <a:off x="6908800" y="6610900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 titles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D46F39-CF42-D944-B03E-20896E2A24B4}"/>
              </a:ext>
            </a:extLst>
          </p:cNvPr>
          <p:cNvCxnSpPr>
            <a:cxnSpLocks/>
          </p:cNvCxnSpPr>
          <p:nvPr/>
        </p:nvCxnSpPr>
        <p:spPr>
          <a:xfrm flipH="1">
            <a:off x="9557671" y="4286310"/>
            <a:ext cx="608305" cy="7339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ACB13F1-F33B-F14A-ADA0-50B50E7DBEE7}"/>
              </a:ext>
            </a:extLst>
          </p:cNvPr>
          <p:cNvSpPr txBox="1"/>
          <p:nvPr/>
        </p:nvSpPr>
        <p:spPr>
          <a:xfrm>
            <a:off x="9873662" y="3886200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66BCF4-B77C-6B48-88BC-642D48995141}"/>
              </a:ext>
            </a:extLst>
          </p:cNvPr>
          <p:cNvCxnSpPr>
            <a:cxnSpLocks/>
          </p:cNvCxnSpPr>
          <p:nvPr/>
        </p:nvCxnSpPr>
        <p:spPr>
          <a:xfrm>
            <a:off x="10578353" y="4327900"/>
            <a:ext cx="251012" cy="69233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5A4CE5-D2D0-FB4D-8CF2-4AC909318139}"/>
              </a:ext>
            </a:extLst>
          </p:cNvPr>
          <p:cNvCxnSpPr>
            <a:cxnSpLocks/>
          </p:cNvCxnSpPr>
          <p:nvPr/>
        </p:nvCxnSpPr>
        <p:spPr>
          <a:xfrm>
            <a:off x="11045065" y="4286310"/>
            <a:ext cx="895923" cy="73392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7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4" grpId="0"/>
      <p:bldP spid="18" grpId="0"/>
      <p:bldP spid="22" grpId="0"/>
      <p:bldP spid="26" grpId="0"/>
      <p:bldP spid="3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C907-5EDA-254E-A2A5-1A8E544D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file (kochia_qtl_control_file.yaml)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6D813-9863-A740-B34D-41B56309B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6" y="2487883"/>
            <a:ext cx="6135033" cy="2833661"/>
          </a:xfrm>
        </p:spPr>
        <p:txBody>
          <a:bodyPr/>
          <a:lstStyle/>
          <a:p>
            <a:r>
              <a:rPr lang="en-US" dirty="0"/>
              <a:t>Control file lists all input files used by qtl2</a:t>
            </a:r>
          </a:p>
          <a:p>
            <a:r>
              <a:rPr lang="en-US" dirty="0"/>
              <a:t>Also specifies important information like:</a:t>
            </a:r>
          </a:p>
          <a:p>
            <a:pPr lvl="1"/>
            <a:r>
              <a:rPr lang="en-US" dirty="0"/>
              <a:t>Cross type</a:t>
            </a:r>
          </a:p>
          <a:p>
            <a:pPr lvl="1"/>
            <a:r>
              <a:rPr lang="en-US" dirty="0"/>
              <a:t>How to specify missing data</a:t>
            </a:r>
          </a:p>
          <a:p>
            <a:pPr lvl="1"/>
            <a:r>
              <a:rPr lang="en-US" dirty="0"/>
              <a:t>What alleles are present</a:t>
            </a:r>
          </a:p>
          <a:p>
            <a:pPr lvl="1"/>
            <a:r>
              <a:rPr lang="en-US" dirty="0"/>
              <a:t>Expected genotypes</a:t>
            </a:r>
          </a:p>
          <a:p>
            <a:pPr lvl="1"/>
            <a:r>
              <a:rPr lang="en-US" dirty="0"/>
              <a:t>Covariate information (not used here)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04B3435-29FE-BD48-9DCA-6CE5B77A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303" y="1920922"/>
            <a:ext cx="4724843" cy="54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AD7DD-F04A-9B4E-982E-069072A9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 file (</a:t>
            </a:r>
            <a:r>
              <a:rPr lang="en-US" dirty="0" err="1"/>
              <a:t>kochia_alleles.csv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34F61-6596-F64E-9621-CDE561C76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3512125" cy="3115981"/>
          </a:xfrm>
        </p:spPr>
        <p:txBody>
          <a:bodyPr/>
          <a:lstStyle/>
          <a:p>
            <a:r>
              <a:rPr lang="en-US" dirty="0"/>
              <a:t>Csv file with markers as rows and samples as columns</a:t>
            </a:r>
          </a:p>
          <a:p>
            <a:r>
              <a:rPr lang="en-US" dirty="0"/>
              <a:t>Alleles should be assigned based on parental donation</a:t>
            </a:r>
          </a:p>
          <a:p>
            <a:r>
              <a:rPr lang="en-US" dirty="0"/>
              <a:t>If in this format, </a:t>
            </a:r>
            <a:r>
              <a:rPr lang="en-US" dirty="0" err="1"/>
              <a:t>geno_transposed</a:t>
            </a:r>
            <a:r>
              <a:rPr lang="en-US" dirty="0"/>
              <a:t> should be set to true in control file </a:t>
            </a: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A0EB55E-A625-C145-897A-F5E151B1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920922"/>
            <a:ext cx="9677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7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6D84-017C-4C41-AB5D-BE8D282A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Pheno</a:t>
            </a:r>
            <a:r>
              <a:rPr lang="en-US" dirty="0"/>
              <a:t> file (</a:t>
            </a:r>
            <a:r>
              <a:rPr lang="en-US" dirty="0" err="1"/>
              <a:t>kochia_pheno.csv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153A6-7629-7B49-8A8F-67F11F900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7308227" cy="1786386"/>
          </a:xfrm>
        </p:spPr>
        <p:txBody>
          <a:bodyPr/>
          <a:lstStyle/>
          <a:p>
            <a:r>
              <a:rPr lang="en-US" dirty="0"/>
              <a:t>Csv file with sample ID’s in the first column</a:t>
            </a:r>
          </a:p>
          <a:p>
            <a:r>
              <a:rPr lang="en-US" dirty="0"/>
              <a:t>Information on phenotype(s) in following column(s)</a:t>
            </a:r>
          </a:p>
          <a:p>
            <a:r>
              <a:rPr lang="en-US" dirty="0"/>
              <a:t>Here, biomass (in grams) 2 weeks following herbicide application is our phenotype of interest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46A48F-F488-DB45-B10E-213DE94A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562" y="905259"/>
            <a:ext cx="2711256" cy="63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300A-03C4-364D-897E-345BF21A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Gmap</a:t>
            </a:r>
            <a:r>
              <a:rPr lang="en-US" dirty="0"/>
              <a:t> file (</a:t>
            </a:r>
            <a:r>
              <a:rPr lang="en-US" dirty="0" err="1"/>
              <a:t>kochia_gmap.csv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540D7-2ABF-9946-8504-D238F8E96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8222627" cy="1453988"/>
          </a:xfrm>
        </p:spPr>
        <p:txBody>
          <a:bodyPr/>
          <a:lstStyle/>
          <a:p>
            <a:r>
              <a:rPr lang="en-US" dirty="0"/>
              <a:t>Csv file with marker ID in the first column</a:t>
            </a:r>
          </a:p>
          <a:p>
            <a:r>
              <a:rPr lang="en-US" dirty="0"/>
              <a:t>Chromosome and position (either in </a:t>
            </a:r>
            <a:r>
              <a:rPr lang="en-US" dirty="0" err="1"/>
              <a:t>Mbp</a:t>
            </a:r>
            <a:r>
              <a:rPr lang="en-US" dirty="0"/>
              <a:t> or </a:t>
            </a:r>
            <a:r>
              <a:rPr lang="en-US" dirty="0" err="1"/>
              <a:t>cM</a:t>
            </a:r>
            <a:r>
              <a:rPr lang="en-US" dirty="0"/>
              <a:t>) in following columns</a:t>
            </a:r>
          </a:p>
          <a:p>
            <a:r>
              <a:rPr lang="en-US" dirty="0"/>
              <a:t>This file is used to understand physical distance between markers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5A3C3B3-D46D-1041-9F3F-8DAD7BDD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648" y="529128"/>
            <a:ext cx="3935877" cy="67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1DB6-653A-5B44-A9C2-20CDC5F9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over to R to go through genome 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2C2E9-251C-AB45-AA97-88908FBB8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481414"/>
          </a:xfrm>
        </p:spPr>
        <p:txBody>
          <a:bodyPr/>
          <a:lstStyle/>
          <a:p>
            <a:r>
              <a:rPr lang="en-US" dirty="0"/>
              <a:t>Helpful documentation at https://</a:t>
            </a:r>
            <a:r>
              <a:rPr lang="en-US" dirty="0" err="1"/>
              <a:t>kbroman.org</a:t>
            </a:r>
            <a:r>
              <a:rPr lang="en-US" dirty="0"/>
              <a:t>/qtl2</a:t>
            </a:r>
          </a:p>
        </p:txBody>
      </p:sp>
    </p:spTree>
    <p:extLst>
      <p:ext uri="{BB962C8B-B14F-4D97-AF65-F5344CB8AC3E}">
        <p14:creationId xmlns:p14="http://schemas.microsoft.com/office/powerpoint/2010/main" val="5052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AD92-33A1-6444-A5B1-D2594001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Gff</a:t>
            </a:r>
            <a:r>
              <a:rPr lang="en-US" dirty="0"/>
              <a:t> file format for gene annotations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AD90DDD-FEF7-3743-A23C-A8B14AE8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71" y="2237471"/>
            <a:ext cx="12810828" cy="357869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DC1DE4EF-5A12-354F-83B1-D4D9EE7C7F7A}"/>
              </a:ext>
            </a:extLst>
          </p:cNvPr>
          <p:cNvSpPr/>
          <p:nvPr/>
        </p:nvSpPr>
        <p:spPr>
          <a:xfrm>
            <a:off x="724494" y="2143514"/>
            <a:ext cx="269484" cy="6500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601DA-7669-894D-AB6E-ADAB30E53BC9}"/>
              </a:ext>
            </a:extLst>
          </p:cNvPr>
          <p:cNvSpPr txBox="1"/>
          <p:nvPr/>
        </p:nvSpPr>
        <p:spPr>
          <a:xfrm>
            <a:off x="-25869" y="1863572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1D466F8-DDBC-ED4C-A0CB-2EAF4175F840}"/>
              </a:ext>
            </a:extLst>
          </p:cNvPr>
          <p:cNvSpPr/>
          <p:nvPr/>
        </p:nvSpPr>
        <p:spPr>
          <a:xfrm>
            <a:off x="724494" y="2840440"/>
            <a:ext cx="285553" cy="29587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B2458-A7FF-294A-964A-9ACB2029E6A7}"/>
              </a:ext>
            </a:extLst>
          </p:cNvPr>
          <p:cNvSpPr txBox="1"/>
          <p:nvPr/>
        </p:nvSpPr>
        <p:spPr>
          <a:xfrm>
            <a:off x="-39767" y="398977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BBD988-5E11-EC46-9B15-A21B630FD4C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14456" y="5875648"/>
            <a:ext cx="305294" cy="9197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14DF85-DF93-A54F-B7AA-3887BE13DADA}"/>
              </a:ext>
            </a:extLst>
          </p:cNvPr>
          <p:cNvSpPr txBox="1"/>
          <p:nvPr/>
        </p:nvSpPr>
        <p:spPr>
          <a:xfrm>
            <a:off x="-47319" y="67954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Chromosome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C86865-E8AD-1D4E-9835-8E18846005B8}"/>
              </a:ext>
            </a:extLst>
          </p:cNvPr>
          <p:cNvCxnSpPr>
            <a:cxnSpLocks/>
          </p:cNvCxnSpPr>
          <p:nvPr/>
        </p:nvCxnSpPr>
        <p:spPr>
          <a:xfrm flipV="1">
            <a:off x="2389607" y="5889204"/>
            <a:ext cx="629859" cy="38654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EB410A-A665-D74E-AB9F-E197694946BD}"/>
              </a:ext>
            </a:extLst>
          </p:cNvPr>
          <p:cNvSpPr txBox="1"/>
          <p:nvPr/>
        </p:nvSpPr>
        <p:spPr>
          <a:xfrm>
            <a:off x="1308518" y="6213856"/>
            <a:ext cx="1263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7F2A5C-6EC6-5441-8DA8-7C3CF0DC74B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240163" y="5889206"/>
            <a:ext cx="375782" cy="10325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00206B-877F-1C48-B508-E4DD59D10028}"/>
              </a:ext>
            </a:extLst>
          </p:cNvPr>
          <p:cNvSpPr txBox="1"/>
          <p:nvPr/>
        </p:nvSpPr>
        <p:spPr>
          <a:xfrm>
            <a:off x="2635670" y="6921742"/>
            <a:ext cx="1208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bp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96532A-D9BD-7846-91CD-60B557B2B9AF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245805" y="5900308"/>
            <a:ext cx="224586" cy="5051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0E5AB2-C1AF-8241-8ECF-7D73E3B59CB5}"/>
              </a:ext>
            </a:extLst>
          </p:cNvPr>
          <p:cNvSpPr txBox="1"/>
          <p:nvPr/>
        </p:nvSpPr>
        <p:spPr>
          <a:xfrm>
            <a:off x="3971696" y="6405474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bp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95FB3F-5813-9145-8051-5DF61C8C9D60}"/>
              </a:ext>
            </a:extLst>
          </p:cNvPr>
          <p:cNvCxnSpPr>
            <a:cxnSpLocks/>
          </p:cNvCxnSpPr>
          <p:nvPr/>
        </p:nvCxnSpPr>
        <p:spPr>
          <a:xfrm flipH="1" flipV="1">
            <a:off x="6745858" y="5900309"/>
            <a:ext cx="162942" cy="66749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F691D6-0488-1745-BA1D-FBB0D6593369}"/>
              </a:ext>
            </a:extLst>
          </p:cNvPr>
          <p:cNvSpPr txBox="1"/>
          <p:nvPr/>
        </p:nvSpPr>
        <p:spPr>
          <a:xfrm>
            <a:off x="6373963" y="6605529"/>
            <a:ext cx="3464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fields including annotation</a:t>
            </a:r>
          </a:p>
        </p:txBody>
      </p:sp>
    </p:spTree>
    <p:extLst>
      <p:ext uri="{BB962C8B-B14F-4D97-AF65-F5344CB8AC3E}">
        <p14:creationId xmlns:p14="http://schemas.microsoft.com/office/powerpoint/2010/main" val="22031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87D3BD2C-A85E-D045-9A4A-4DF23AEC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</p:spPr>
        <p:txBody>
          <a:bodyPr/>
          <a:lstStyle/>
          <a:p>
            <a:r>
              <a:rPr lang="en-US" dirty="0"/>
              <a:t>What is QTL mapping?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9EE3186-2A63-E64A-8BB6-F963D9B14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5318513" cy="4599464"/>
          </a:xfrm>
        </p:spPr>
        <p:txBody>
          <a:bodyPr/>
          <a:lstStyle/>
          <a:p>
            <a:r>
              <a:rPr lang="en-US" dirty="0"/>
              <a:t>A genome-wide test to identify regions of the genome that are responsible for a trait of interest (herbicide resistance).</a:t>
            </a:r>
          </a:p>
          <a:p>
            <a:r>
              <a:rPr lang="en-US" dirty="0"/>
              <a:t>Functions on the assumption that your trait is heritable and caused by some nuclear genetic variant</a:t>
            </a:r>
          </a:p>
          <a:p>
            <a:r>
              <a:rPr lang="en-US" dirty="0"/>
              <a:t>Inputs: genotypic and phenotypic data from a population segregating for your trait of interest</a:t>
            </a:r>
          </a:p>
          <a:p>
            <a:r>
              <a:rPr lang="en-US" dirty="0"/>
              <a:t>Output: a list of genomic regions that likely house the genetic element causing your trait of interest</a:t>
            </a:r>
          </a:p>
        </p:txBody>
      </p:sp>
      <p:pic>
        <p:nvPicPr>
          <p:cNvPr id="1026" name="Picture 2" descr="QTL mapping using Composite Interval Mapping (CIM) method in R software">
            <a:extLst>
              <a:ext uri="{FF2B5EF4-FFF2-40B4-BE49-F238E27FC236}">
                <a16:creationId xmlns:a16="http://schemas.microsoft.com/office/drawing/2014/main" id="{69B013F6-02BD-8D4B-ACFF-92676EF2C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4" r="3696" b="3056"/>
          <a:stretch/>
        </p:blipFill>
        <p:spPr bwMode="auto">
          <a:xfrm>
            <a:off x="6329083" y="2163077"/>
            <a:ext cx="7488517" cy="484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CF73D7-3DF2-D948-B3C4-E17D789A77E5}"/>
              </a:ext>
            </a:extLst>
          </p:cNvPr>
          <p:cNvSpPr txBox="1"/>
          <p:nvPr/>
        </p:nvSpPr>
        <p:spPr>
          <a:xfrm>
            <a:off x="6015464" y="7013051"/>
            <a:ext cx="780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https://</a:t>
            </a:r>
            <a:r>
              <a:rPr lang="en-US" dirty="0" err="1"/>
              <a:t>avikarn.com</a:t>
            </a:r>
            <a:r>
              <a:rPr lang="en-US" dirty="0"/>
              <a:t>/2019-04-23-composite-interval-mapping/</a:t>
            </a:r>
          </a:p>
        </p:txBody>
      </p:sp>
    </p:spTree>
    <p:extLst>
      <p:ext uri="{BB962C8B-B14F-4D97-AF65-F5344CB8AC3E}">
        <p14:creationId xmlns:p14="http://schemas.microsoft.com/office/powerpoint/2010/main" val="148959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2095-95BF-DD4D-B828-837AFAF9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3CEB6-7A84-B04F-A5C6-2880AF6A5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912849"/>
          </a:xfrm>
        </p:spPr>
        <p:txBody>
          <a:bodyPr/>
          <a:lstStyle/>
          <a:p>
            <a:r>
              <a:rPr lang="en-US" dirty="0"/>
              <a:t>Accuracy in phenotyping is essential to reduce error in the QTL scan</a:t>
            </a:r>
          </a:p>
          <a:p>
            <a:r>
              <a:rPr lang="en-US" dirty="0"/>
              <a:t>Using diverse parents yields more polymorphic sites to use as markers</a:t>
            </a:r>
          </a:p>
          <a:p>
            <a:r>
              <a:rPr lang="en-US" dirty="0"/>
              <a:t>Genetic mapping is best used in conjunction with other data to refine the resulting list of candidate genes</a:t>
            </a:r>
          </a:p>
          <a:p>
            <a:r>
              <a:rPr lang="en-US" dirty="0"/>
              <a:t>Reliable annotations are essential for candidate gene discovery</a:t>
            </a:r>
          </a:p>
          <a:p>
            <a:r>
              <a:rPr lang="en-US" dirty="0"/>
              <a:t>Discovered QTL should be either validated on an independent F2 or candidate genes functionally validated</a:t>
            </a:r>
          </a:p>
          <a:p>
            <a:r>
              <a:rPr lang="en-US" dirty="0"/>
              <a:t>Fine mapping often follows QTL discovery to reduce the number of candidate genes</a:t>
            </a:r>
          </a:p>
        </p:txBody>
      </p:sp>
    </p:spTree>
    <p:extLst>
      <p:ext uri="{BB962C8B-B14F-4D97-AF65-F5344CB8AC3E}">
        <p14:creationId xmlns:p14="http://schemas.microsoft.com/office/powerpoint/2010/main" val="348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A597-52F9-E84C-8AF0-BE03C4B1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works to cite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B84BB-C9BC-A84C-A156-5AE115DAA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4088555"/>
          </a:xfrm>
        </p:spPr>
        <p:txBody>
          <a:bodyPr/>
          <a:lstStyle/>
          <a:p>
            <a:r>
              <a:rPr lang="en-US" b="1" dirty="0" err="1"/>
              <a:t>Trimmomatic</a:t>
            </a:r>
            <a:r>
              <a:rPr lang="en-US" b="1" dirty="0"/>
              <a:t>: </a:t>
            </a:r>
            <a:r>
              <a:rPr lang="en-US" dirty="0"/>
              <a:t>Bolger AM, Lohse M, </a:t>
            </a:r>
            <a:r>
              <a:rPr lang="en-US" dirty="0" err="1"/>
              <a:t>Usadel</a:t>
            </a:r>
            <a:r>
              <a:rPr lang="en-US" dirty="0"/>
              <a:t> B. 2014. </a:t>
            </a:r>
            <a:r>
              <a:rPr lang="en-US" dirty="0" err="1"/>
              <a:t>Trimmomatic</a:t>
            </a:r>
            <a:r>
              <a:rPr lang="en-US" dirty="0"/>
              <a:t>: a flexible trimmer for Illumina sequence data. Bioinformatics 30: 2114–2120.</a:t>
            </a:r>
          </a:p>
          <a:p>
            <a:r>
              <a:rPr lang="en-US" b="1" dirty="0"/>
              <a:t>BWA MEM: </a:t>
            </a:r>
            <a:r>
              <a:rPr lang="en-US" dirty="0"/>
              <a:t>Li H. (2013) Aligning sequence reads, clone sequences and assembly contigs with BWA-MEM. arXiv:1303.3997v1</a:t>
            </a:r>
          </a:p>
          <a:p>
            <a:r>
              <a:rPr lang="en-US" b="1" dirty="0"/>
              <a:t>GATK: </a:t>
            </a:r>
            <a:r>
              <a:rPr lang="en-US" dirty="0"/>
              <a:t>Van der </a:t>
            </a:r>
            <a:r>
              <a:rPr lang="en-US" dirty="0" err="1"/>
              <a:t>Auwera</a:t>
            </a:r>
            <a:r>
              <a:rPr lang="en-US" dirty="0"/>
              <a:t> GA &amp; O'Connor BD. (2020). Genomics in the Cloud: Using Docker, GATK, and WDL in Terra (1st Edition). O'Reilly Media.</a:t>
            </a:r>
          </a:p>
          <a:p>
            <a:r>
              <a:rPr lang="en-US" b="1" dirty="0"/>
              <a:t>Qtl2 package: </a:t>
            </a:r>
            <a:r>
              <a:rPr lang="en-US" dirty="0"/>
              <a:t>Broman KW, </a:t>
            </a:r>
            <a:r>
              <a:rPr lang="en-US" dirty="0" err="1"/>
              <a:t>Gatti</a:t>
            </a:r>
            <a:r>
              <a:rPr lang="en-US" dirty="0"/>
              <a:t> DM, </a:t>
            </a:r>
            <a:r>
              <a:rPr lang="en-US" dirty="0" err="1"/>
              <a:t>Simecek</a:t>
            </a:r>
            <a:r>
              <a:rPr lang="en-US" dirty="0"/>
              <a:t> P, </a:t>
            </a:r>
            <a:r>
              <a:rPr lang="en-US" dirty="0" err="1"/>
              <a:t>Furlotte</a:t>
            </a:r>
            <a:r>
              <a:rPr lang="en-US" dirty="0"/>
              <a:t> NA, </a:t>
            </a:r>
            <a:r>
              <a:rPr lang="en-US" dirty="0" err="1"/>
              <a:t>Prins</a:t>
            </a:r>
            <a:r>
              <a:rPr lang="en-US" dirty="0"/>
              <a:t> P, Sen </a:t>
            </a:r>
            <a:r>
              <a:rPr lang="en-US" dirty="0" err="1"/>
              <a:t>Ś</a:t>
            </a:r>
            <a:r>
              <a:rPr lang="en-US" dirty="0"/>
              <a:t>, </a:t>
            </a:r>
            <a:r>
              <a:rPr lang="en-US" dirty="0" err="1"/>
              <a:t>Yandell</a:t>
            </a:r>
            <a:r>
              <a:rPr lang="en-US" dirty="0"/>
              <a:t> BS, Churchill GA (2018) R/qtl2: software for mapping quantitative trait loci with high-dimensional data and multi-parent populations. </a:t>
            </a:r>
            <a:r>
              <a:rPr lang="en-US" dirty="0">
                <a:hlinkClick r:id="rId2"/>
              </a:rPr>
              <a:t>Genetics</a:t>
            </a:r>
            <a:r>
              <a:rPr lang="en-US" dirty="0"/>
              <a:t> 211:495-502</a:t>
            </a:r>
          </a:p>
          <a:p>
            <a:r>
              <a:rPr lang="en-US" b="1" dirty="0"/>
              <a:t>My custom scripts: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/JMont12/</a:t>
            </a:r>
            <a:r>
              <a:rPr lang="en-US" dirty="0" err="1"/>
              <a:t>qtl_mapping_tutorial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1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4BC700-B1B0-8B4F-9B0C-7EAA36C3D0FE}"/>
              </a:ext>
            </a:extLst>
          </p:cNvPr>
          <p:cNvGrpSpPr/>
          <p:nvPr/>
        </p:nvGrpSpPr>
        <p:grpSpPr>
          <a:xfrm>
            <a:off x="7560509" y="2566202"/>
            <a:ext cx="6257091" cy="3610617"/>
            <a:chOff x="6150025" y="1969048"/>
            <a:chExt cx="7667574" cy="3847007"/>
          </a:xfrm>
        </p:grpSpPr>
        <p:pic>
          <p:nvPicPr>
            <p:cNvPr id="5" name="Picture 4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4E4DBE94-A326-EE40-8546-5D9A860E3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EE370-308B-104B-B447-BEC86E2D5518}"/>
                </a:ext>
              </a:extLst>
            </p:cNvPr>
            <p:cNvSpPr txBox="1"/>
            <p:nvPr/>
          </p:nvSpPr>
          <p:spPr>
            <a:xfrm>
              <a:off x="6150025" y="1969048"/>
              <a:ext cx="2743201" cy="2554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DEA09A-C586-D342-8A96-21836A44DEA6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Ishihara 2007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6B981C-9E2F-114A-A19C-34C1255671A0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Sensitive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962A1C-7337-714B-B295-8C0EAF45C261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Resistant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830672-CEFB-B143-BB83-408FAAD90B2C}"/>
                </a:ext>
              </a:extLst>
            </p:cNvPr>
            <p:cNvSpPr txBox="1"/>
            <p:nvPr/>
          </p:nvSpPr>
          <p:spPr>
            <a:xfrm>
              <a:off x="10555705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8F8AA8-EDF4-164E-82F3-D9AC83B0C732}"/>
                </a:ext>
              </a:extLst>
            </p:cNvPr>
            <p:cNvSpPr txBox="1"/>
            <p:nvPr/>
          </p:nvSpPr>
          <p:spPr>
            <a:xfrm>
              <a:off x="9985432" y="2561449"/>
              <a:ext cx="353704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5CD61F-F5AB-8743-BB1C-3D441D72D04E}"/>
                </a:ext>
              </a:extLst>
            </p:cNvPr>
            <p:cNvSpPr txBox="1"/>
            <p:nvPr/>
          </p:nvSpPr>
          <p:spPr>
            <a:xfrm>
              <a:off x="9400673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AE3FA8-618E-C840-8A87-F4364573FC79}"/>
                </a:ext>
              </a:extLst>
            </p:cNvPr>
            <p:cNvSpPr txBox="1"/>
            <p:nvPr/>
          </p:nvSpPr>
          <p:spPr>
            <a:xfrm>
              <a:off x="8855243" y="2534527"/>
              <a:ext cx="328862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285FD0-7279-924C-9D34-7BB424F7557D}"/>
              </a:ext>
            </a:extLst>
          </p:cNvPr>
          <p:cNvSpPr txBox="1">
            <a:spLocks/>
          </p:cNvSpPr>
          <p:nvPr/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/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dirty="0"/>
              <a:t>Basic steps of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27659-D98E-4140-963E-216DBA4D5936}"/>
              </a:ext>
            </a:extLst>
          </p:cNvPr>
          <p:cNvSpPr txBox="1">
            <a:spLocks/>
          </p:cNvSpPr>
          <p:nvPr/>
        </p:nvSpPr>
        <p:spPr>
          <a:xfrm>
            <a:off x="628075" y="2215168"/>
            <a:ext cx="12561453" cy="4888774"/>
          </a:xfrm>
          <a:prstGeom prst="rect">
            <a:avLst/>
          </a:prstGeom>
        </p:spPr>
        <p:txBody>
          <a:bodyPr/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plants with variation for your trait </a:t>
            </a:r>
          </a:p>
          <a:p>
            <a:pPr lvl="1"/>
            <a:r>
              <a:rPr lang="en-US" dirty="0"/>
              <a:t>resistance surveys, mutagenized populations, screening diversity panels,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51666-404D-C341-81D2-5DDAE39C156E}"/>
              </a:ext>
            </a:extLst>
          </p:cNvPr>
          <p:cNvSpPr/>
          <p:nvPr/>
        </p:nvSpPr>
        <p:spPr>
          <a:xfrm>
            <a:off x="8813945" y="3905132"/>
            <a:ext cx="5003655" cy="7943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7DE18F-0FBB-2C44-B3AF-507E3CBE5EAB}"/>
              </a:ext>
            </a:extLst>
          </p:cNvPr>
          <p:cNvSpPr/>
          <p:nvPr/>
        </p:nvSpPr>
        <p:spPr>
          <a:xfrm>
            <a:off x="8813945" y="4699443"/>
            <a:ext cx="5003655" cy="15330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3FF4CD-1E4A-9243-BE92-4E72107D3711}"/>
              </a:ext>
            </a:extLst>
          </p:cNvPr>
          <p:cNvSpPr/>
          <p:nvPr/>
        </p:nvSpPr>
        <p:spPr>
          <a:xfrm>
            <a:off x="10371742" y="3285466"/>
            <a:ext cx="447160" cy="63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4BC700-B1B0-8B4F-9B0C-7EAA36C3D0FE}"/>
              </a:ext>
            </a:extLst>
          </p:cNvPr>
          <p:cNvGrpSpPr/>
          <p:nvPr/>
        </p:nvGrpSpPr>
        <p:grpSpPr>
          <a:xfrm>
            <a:off x="7560509" y="2566202"/>
            <a:ext cx="6257091" cy="3610617"/>
            <a:chOff x="6150025" y="1969048"/>
            <a:chExt cx="7667574" cy="3847007"/>
          </a:xfrm>
        </p:grpSpPr>
        <p:pic>
          <p:nvPicPr>
            <p:cNvPr id="5" name="Picture 4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4E4DBE94-A326-EE40-8546-5D9A860E3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EE370-308B-104B-B447-BEC86E2D5518}"/>
                </a:ext>
              </a:extLst>
            </p:cNvPr>
            <p:cNvSpPr txBox="1"/>
            <p:nvPr/>
          </p:nvSpPr>
          <p:spPr>
            <a:xfrm>
              <a:off x="6150025" y="1969048"/>
              <a:ext cx="2743201" cy="2554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DEA09A-C586-D342-8A96-21836A44DEA6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Ishihara 2007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6B981C-9E2F-114A-A19C-34C1255671A0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Sensitive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962A1C-7337-714B-B295-8C0EAF45C261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Resistant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830672-CEFB-B143-BB83-408FAAD90B2C}"/>
                </a:ext>
              </a:extLst>
            </p:cNvPr>
            <p:cNvSpPr txBox="1"/>
            <p:nvPr/>
          </p:nvSpPr>
          <p:spPr>
            <a:xfrm>
              <a:off x="10555705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8F8AA8-EDF4-164E-82F3-D9AC83B0C732}"/>
                </a:ext>
              </a:extLst>
            </p:cNvPr>
            <p:cNvSpPr txBox="1"/>
            <p:nvPr/>
          </p:nvSpPr>
          <p:spPr>
            <a:xfrm>
              <a:off x="9985432" y="2561449"/>
              <a:ext cx="353704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5CD61F-F5AB-8743-BB1C-3D441D72D04E}"/>
                </a:ext>
              </a:extLst>
            </p:cNvPr>
            <p:cNvSpPr txBox="1"/>
            <p:nvPr/>
          </p:nvSpPr>
          <p:spPr>
            <a:xfrm>
              <a:off x="9400673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AE3FA8-618E-C840-8A87-F4364573FC79}"/>
                </a:ext>
              </a:extLst>
            </p:cNvPr>
            <p:cNvSpPr txBox="1"/>
            <p:nvPr/>
          </p:nvSpPr>
          <p:spPr>
            <a:xfrm>
              <a:off x="8855243" y="2534527"/>
              <a:ext cx="328862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285FD0-7279-924C-9D34-7BB424F7557D}"/>
              </a:ext>
            </a:extLst>
          </p:cNvPr>
          <p:cNvSpPr txBox="1">
            <a:spLocks/>
          </p:cNvSpPr>
          <p:nvPr/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/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dirty="0"/>
              <a:t>Basic steps of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27659-D98E-4140-963E-216DBA4D5936}"/>
              </a:ext>
            </a:extLst>
          </p:cNvPr>
          <p:cNvSpPr txBox="1">
            <a:spLocks/>
          </p:cNvSpPr>
          <p:nvPr/>
        </p:nvSpPr>
        <p:spPr>
          <a:xfrm>
            <a:off x="628075" y="2215168"/>
            <a:ext cx="12561453" cy="4888774"/>
          </a:xfrm>
          <a:prstGeom prst="rect">
            <a:avLst/>
          </a:prstGeom>
        </p:spPr>
        <p:txBody>
          <a:bodyPr/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plants with variation for your trait </a:t>
            </a:r>
          </a:p>
          <a:p>
            <a:pPr lvl="1"/>
            <a:r>
              <a:rPr lang="en-US" dirty="0"/>
              <a:t>resistance surveys, mutagenized populations, screening diversity panels,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Create some delimiting assay to separate phenotypes</a:t>
            </a:r>
          </a:p>
          <a:p>
            <a:pPr lvl="1"/>
            <a:r>
              <a:rPr lang="en-US" dirty="0"/>
              <a:t>Delimiting rate, leaf disk assay, translocation/metabolism experiments,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51666-404D-C341-81D2-5DDAE39C156E}"/>
              </a:ext>
            </a:extLst>
          </p:cNvPr>
          <p:cNvSpPr/>
          <p:nvPr/>
        </p:nvSpPr>
        <p:spPr>
          <a:xfrm>
            <a:off x="8813945" y="3905132"/>
            <a:ext cx="5003655" cy="7943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7DE18F-0FBB-2C44-B3AF-507E3CBE5EAB}"/>
              </a:ext>
            </a:extLst>
          </p:cNvPr>
          <p:cNvSpPr/>
          <p:nvPr/>
        </p:nvSpPr>
        <p:spPr>
          <a:xfrm>
            <a:off x="8813945" y="4699443"/>
            <a:ext cx="5003655" cy="15330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3FF4CD-1E4A-9243-BE92-4E72107D3711}"/>
              </a:ext>
            </a:extLst>
          </p:cNvPr>
          <p:cNvSpPr/>
          <p:nvPr/>
        </p:nvSpPr>
        <p:spPr>
          <a:xfrm>
            <a:off x="10371742" y="3285466"/>
            <a:ext cx="447160" cy="632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4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4BC700-B1B0-8B4F-9B0C-7EAA36C3D0FE}"/>
              </a:ext>
            </a:extLst>
          </p:cNvPr>
          <p:cNvGrpSpPr/>
          <p:nvPr/>
        </p:nvGrpSpPr>
        <p:grpSpPr>
          <a:xfrm>
            <a:off x="7560509" y="2566202"/>
            <a:ext cx="6257091" cy="3610617"/>
            <a:chOff x="6150025" y="1969048"/>
            <a:chExt cx="7667574" cy="3847007"/>
          </a:xfrm>
        </p:grpSpPr>
        <p:pic>
          <p:nvPicPr>
            <p:cNvPr id="5" name="Picture 4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4E4DBE94-A326-EE40-8546-5D9A860E3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EE370-308B-104B-B447-BEC86E2D5518}"/>
                </a:ext>
              </a:extLst>
            </p:cNvPr>
            <p:cNvSpPr txBox="1"/>
            <p:nvPr/>
          </p:nvSpPr>
          <p:spPr>
            <a:xfrm>
              <a:off x="6150025" y="1969048"/>
              <a:ext cx="2743201" cy="2554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DEA09A-C586-D342-8A96-21836A44DEA6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Ishihara 2007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6B981C-9E2F-114A-A19C-34C1255671A0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Sensitive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962A1C-7337-714B-B295-8C0EAF45C261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Resistant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830672-CEFB-B143-BB83-408FAAD90B2C}"/>
                </a:ext>
              </a:extLst>
            </p:cNvPr>
            <p:cNvSpPr txBox="1"/>
            <p:nvPr/>
          </p:nvSpPr>
          <p:spPr>
            <a:xfrm>
              <a:off x="10555705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8F8AA8-EDF4-164E-82F3-D9AC83B0C732}"/>
                </a:ext>
              </a:extLst>
            </p:cNvPr>
            <p:cNvSpPr txBox="1"/>
            <p:nvPr/>
          </p:nvSpPr>
          <p:spPr>
            <a:xfrm>
              <a:off x="9985432" y="2561449"/>
              <a:ext cx="353704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5CD61F-F5AB-8743-BB1C-3D441D72D04E}"/>
                </a:ext>
              </a:extLst>
            </p:cNvPr>
            <p:cNvSpPr txBox="1"/>
            <p:nvPr/>
          </p:nvSpPr>
          <p:spPr>
            <a:xfrm>
              <a:off x="9400673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AE3FA8-618E-C840-8A87-F4364573FC79}"/>
                </a:ext>
              </a:extLst>
            </p:cNvPr>
            <p:cNvSpPr txBox="1"/>
            <p:nvPr/>
          </p:nvSpPr>
          <p:spPr>
            <a:xfrm>
              <a:off x="8855243" y="2534527"/>
              <a:ext cx="328862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285FD0-7279-924C-9D34-7BB424F7557D}"/>
              </a:ext>
            </a:extLst>
          </p:cNvPr>
          <p:cNvSpPr txBox="1">
            <a:spLocks/>
          </p:cNvSpPr>
          <p:nvPr/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/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dirty="0"/>
              <a:t>Basic steps of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27659-D98E-4140-963E-216DBA4D5936}"/>
              </a:ext>
            </a:extLst>
          </p:cNvPr>
          <p:cNvSpPr txBox="1">
            <a:spLocks/>
          </p:cNvSpPr>
          <p:nvPr/>
        </p:nvSpPr>
        <p:spPr>
          <a:xfrm>
            <a:off x="628075" y="2215168"/>
            <a:ext cx="12561453" cy="4888774"/>
          </a:xfrm>
          <a:prstGeom prst="rect">
            <a:avLst/>
          </a:prstGeom>
        </p:spPr>
        <p:txBody>
          <a:bodyPr/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plants with variation for your trait </a:t>
            </a:r>
          </a:p>
          <a:p>
            <a:pPr lvl="1"/>
            <a:r>
              <a:rPr lang="en-US" dirty="0"/>
              <a:t>resistance surveys, mutagenized populations, screening diversity panels,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Create some delimiting assay to separate phenotypes </a:t>
            </a:r>
          </a:p>
          <a:p>
            <a:pPr lvl="1"/>
            <a:r>
              <a:rPr lang="en-US" dirty="0"/>
              <a:t>Delimiting rate, leaf disk assay, translocation/metabolism experiments,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Generate segregating population(s)</a:t>
            </a:r>
          </a:p>
          <a:p>
            <a:pPr lvl="1"/>
            <a:r>
              <a:rPr lang="en-US" dirty="0"/>
              <a:t>F2, backcross, recombinant inbred lines,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C2DB9A-E09A-C946-AFF4-F470BAAAE51E}"/>
              </a:ext>
            </a:extLst>
          </p:cNvPr>
          <p:cNvGrpSpPr/>
          <p:nvPr/>
        </p:nvGrpSpPr>
        <p:grpSpPr>
          <a:xfrm>
            <a:off x="9241276" y="5519662"/>
            <a:ext cx="209974" cy="643394"/>
            <a:chOff x="9241276" y="5519662"/>
            <a:chExt cx="209974" cy="6433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51C8DA-B584-4D4B-AB58-48E9F3576CE4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E346D-A6F6-A34C-AB5D-651BA221AA8E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53EC38-8D71-8141-9AB6-A8747BB01D44}"/>
              </a:ext>
            </a:extLst>
          </p:cNvPr>
          <p:cNvGrpSpPr/>
          <p:nvPr/>
        </p:nvGrpSpPr>
        <p:grpSpPr>
          <a:xfrm>
            <a:off x="10576922" y="5519662"/>
            <a:ext cx="209974" cy="643394"/>
            <a:chOff x="9241276" y="5519662"/>
            <a:chExt cx="209974" cy="64339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B61946-C731-D042-BFEA-06BF05950FFC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582D0D-CD01-684F-A948-FF1D6E4E6390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A0FFAF-85D4-F942-BAF0-B3130B98CDB4}"/>
              </a:ext>
            </a:extLst>
          </p:cNvPr>
          <p:cNvGrpSpPr/>
          <p:nvPr/>
        </p:nvGrpSpPr>
        <p:grpSpPr>
          <a:xfrm>
            <a:off x="11802501" y="5519662"/>
            <a:ext cx="209974" cy="643394"/>
            <a:chOff x="9241276" y="5519662"/>
            <a:chExt cx="209974" cy="64339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B9FF69-51A7-AF47-8853-3C4589F2D19E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01B8DB-BED5-DB49-8661-FBFAC6E561C8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40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4BC700-B1B0-8B4F-9B0C-7EAA36C3D0FE}"/>
              </a:ext>
            </a:extLst>
          </p:cNvPr>
          <p:cNvGrpSpPr/>
          <p:nvPr/>
        </p:nvGrpSpPr>
        <p:grpSpPr>
          <a:xfrm>
            <a:off x="7560509" y="2566202"/>
            <a:ext cx="6257091" cy="3610617"/>
            <a:chOff x="6150025" y="1969048"/>
            <a:chExt cx="7667574" cy="3847007"/>
          </a:xfrm>
        </p:grpSpPr>
        <p:pic>
          <p:nvPicPr>
            <p:cNvPr id="5" name="Picture 4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4E4DBE94-A326-EE40-8546-5D9A860E3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EE370-308B-104B-B447-BEC86E2D5518}"/>
                </a:ext>
              </a:extLst>
            </p:cNvPr>
            <p:cNvSpPr txBox="1"/>
            <p:nvPr/>
          </p:nvSpPr>
          <p:spPr>
            <a:xfrm>
              <a:off x="6150025" y="1969048"/>
              <a:ext cx="2743201" cy="2554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DEA09A-C586-D342-8A96-21836A44DEA6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Ishihara 2007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6B981C-9E2F-114A-A19C-34C1255671A0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Sensitive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962A1C-7337-714B-B295-8C0EAF45C261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Resistant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830672-CEFB-B143-BB83-408FAAD90B2C}"/>
                </a:ext>
              </a:extLst>
            </p:cNvPr>
            <p:cNvSpPr txBox="1"/>
            <p:nvPr/>
          </p:nvSpPr>
          <p:spPr>
            <a:xfrm>
              <a:off x="10555705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8F8AA8-EDF4-164E-82F3-D9AC83B0C732}"/>
                </a:ext>
              </a:extLst>
            </p:cNvPr>
            <p:cNvSpPr txBox="1"/>
            <p:nvPr/>
          </p:nvSpPr>
          <p:spPr>
            <a:xfrm>
              <a:off x="9985432" y="2561449"/>
              <a:ext cx="353704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5CD61F-F5AB-8743-BB1C-3D441D72D04E}"/>
                </a:ext>
              </a:extLst>
            </p:cNvPr>
            <p:cNvSpPr txBox="1"/>
            <p:nvPr/>
          </p:nvSpPr>
          <p:spPr>
            <a:xfrm>
              <a:off x="9400673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AE3FA8-618E-C840-8A87-F4364573FC79}"/>
                </a:ext>
              </a:extLst>
            </p:cNvPr>
            <p:cNvSpPr txBox="1"/>
            <p:nvPr/>
          </p:nvSpPr>
          <p:spPr>
            <a:xfrm>
              <a:off x="8855243" y="2534527"/>
              <a:ext cx="328862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285FD0-7279-924C-9D34-7BB424F7557D}"/>
              </a:ext>
            </a:extLst>
          </p:cNvPr>
          <p:cNvSpPr txBox="1">
            <a:spLocks/>
          </p:cNvSpPr>
          <p:nvPr/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/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dirty="0"/>
              <a:t>Basic steps of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27659-D98E-4140-963E-216DBA4D5936}"/>
              </a:ext>
            </a:extLst>
          </p:cNvPr>
          <p:cNvSpPr txBox="1">
            <a:spLocks/>
          </p:cNvSpPr>
          <p:nvPr/>
        </p:nvSpPr>
        <p:spPr>
          <a:xfrm>
            <a:off x="628075" y="2215168"/>
            <a:ext cx="12561453" cy="4888774"/>
          </a:xfrm>
          <a:prstGeom prst="rect">
            <a:avLst/>
          </a:prstGeom>
        </p:spPr>
        <p:txBody>
          <a:bodyPr/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plants with variation for your trait </a:t>
            </a:r>
          </a:p>
          <a:p>
            <a:pPr lvl="1"/>
            <a:r>
              <a:rPr lang="en-US" dirty="0"/>
              <a:t>resistance surveys, mutagenized populations, screening diversity panels,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Create some delimiting assay to separate phenotypes</a:t>
            </a:r>
          </a:p>
          <a:p>
            <a:pPr lvl="1"/>
            <a:r>
              <a:rPr lang="en-US" dirty="0"/>
              <a:t>Delimiting rate, leaf disk assay, translocation/metabolism experiments,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Generate segregating population(s)</a:t>
            </a:r>
          </a:p>
          <a:p>
            <a:pPr lvl="1"/>
            <a:r>
              <a:rPr lang="en-US" dirty="0"/>
              <a:t>F2, backcross, recombinant inbred lines,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Collect DNA and phenotypes from individuals of said population(s)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C2DB9A-E09A-C946-AFF4-F470BAAAE51E}"/>
              </a:ext>
            </a:extLst>
          </p:cNvPr>
          <p:cNvGrpSpPr/>
          <p:nvPr/>
        </p:nvGrpSpPr>
        <p:grpSpPr>
          <a:xfrm>
            <a:off x="9241276" y="5519662"/>
            <a:ext cx="209974" cy="643394"/>
            <a:chOff x="9241276" y="5519662"/>
            <a:chExt cx="209974" cy="6433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051C8DA-B584-4D4B-AB58-48E9F3576CE4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E346D-A6F6-A34C-AB5D-651BA221AA8E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53EC38-8D71-8141-9AB6-A8747BB01D44}"/>
              </a:ext>
            </a:extLst>
          </p:cNvPr>
          <p:cNvGrpSpPr/>
          <p:nvPr/>
        </p:nvGrpSpPr>
        <p:grpSpPr>
          <a:xfrm>
            <a:off x="10576922" y="5519662"/>
            <a:ext cx="209974" cy="643394"/>
            <a:chOff x="9241276" y="5519662"/>
            <a:chExt cx="209974" cy="64339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B61946-C731-D042-BFEA-06BF05950FFC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582D0D-CD01-684F-A948-FF1D6E4E6390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A0FFAF-85D4-F942-BAF0-B3130B98CDB4}"/>
              </a:ext>
            </a:extLst>
          </p:cNvPr>
          <p:cNvGrpSpPr/>
          <p:nvPr/>
        </p:nvGrpSpPr>
        <p:grpSpPr>
          <a:xfrm>
            <a:off x="11802501" y="5519662"/>
            <a:ext cx="209974" cy="643394"/>
            <a:chOff x="9241276" y="5519662"/>
            <a:chExt cx="209974" cy="64339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B9FF69-51A7-AF47-8853-3C4589F2D19E}"/>
                </a:ext>
              </a:extLst>
            </p:cNvPr>
            <p:cNvSpPr/>
            <p:nvPr/>
          </p:nvSpPr>
          <p:spPr>
            <a:xfrm>
              <a:off x="9241276" y="5519662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01B8DB-BED5-DB49-8661-FBFAC6E561C8}"/>
                </a:ext>
              </a:extLst>
            </p:cNvPr>
            <p:cNvSpPr/>
            <p:nvPr/>
          </p:nvSpPr>
          <p:spPr>
            <a:xfrm>
              <a:off x="9359810" y="5522976"/>
              <a:ext cx="91440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182880" rIns="274320" bIns="182880"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latin typeface="Proxima Nova" charset="0"/>
                <a:ea typeface="Proxima Nova" charset="0"/>
                <a:cs typeface="Proxima Nova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E19778B-B25A-A143-B9BA-822C883BCD37}"/>
              </a:ext>
            </a:extLst>
          </p:cNvPr>
          <p:cNvSpPr txBox="1"/>
          <p:nvPr/>
        </p:nvSpPr>
        <p:spPr>
          <a:xfrm>
            <a:off x="9175897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DE744BD0-7E0A-A14F-95B7-960EBC8266D0}"/>
              </a:ext>
            </a:extLst>
          </p:cNvPr>
          <p:cNvSpPr txBox="1"/>
          <p:nvPr/>
        </p:nvSpPr>
        <p:spPr>
          <a:xfrm>
            <a:off x="10512282" y="623252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9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8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879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173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46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5758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05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4344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82BC65-182B-B04E-9FF7-C5F93B8C11FB}"/>
              </a:ext>
            </a:extLst>
          </p:cNvPr>
          <p:cNvSpPr txBox="1"/>
          <p:nvPr/>
        </p:nvSpPr>
        <p:spPr>
          <a:xfrm>
            <a:off x="11768298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277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4BC700-B1B0-8B4F-9B0C-7EAA36C3D0FE}"/>
              </a:ext>
            </a:extLst>
          </p:cNvPr>
          <p:cNvGrpSpPr/>
          <p:nvPr/>
        </p:nvGrpSpPr>
        <p:grpSpPr>
          <a:xfrm>
            <a:off x="7560509" y="2566202"/>
            <a:ext cx="6257091" cy="3610617"/>
            <a:chOff x="6150025" y="1969048"/>
            <a:chExt cx="7667574" cy="3847007"/>
          </a:xfrm>
        </p:grpSpPr>
        <p:pic>
          <p:nvPicPr>
            <p:cNvPr id="5" name="Picture 4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4E4DBE94-A326-EE40-8546-5D9A860E3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EE370-308B-104B-B447-BEC86E2D5518}"/>
                </a:ext>
              </a:extLst>
            </p:cNvPr>
            <p:cNvSpPr txBox="1"/>
            <p:nvPr/>
          </p:nvSpPr>
          <p:spPr>
            <a:xfrm>
              <a:off x="6150025" y="1969048"/>
              <a:ext cx="2743201" cy="2554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DEA09A-C586-D342-8A96-21836A44DEA6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Ishihara 2007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6B981C-9E2F-114A-A19C-34C1255671A0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Sensitive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962A1C-7337-714B-B295-8C0EAF45C261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Resistant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830672-CEFB-B143-BB83-408FAAD90B2C}"/>
                </a:ext>
              </a:extLst>
            </p:cNvPr>
            <p:cNvSpPr txBox="1"/>
            <p:nvPr/>
          </p:nvSpPr>
          <p:spPr>
            <a:xfrm>
              <a:off x="10555705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8F8AA8-EDF4-164E-82F3-D9AC83B0C732}"/>
                </a:ext>
              </a:extLst>
            </p:cNvPr>
            <p:cNvSpPr txBox="1"/>
            <p:nvPr/>
          </p:nvSpPr>
          <p:spPr>
            <a:xfrm>
              <a:off x="9985432" y="2561449"/>
              <a:ext cx="353704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5CD61F-F5AB-8743-BB1C-3D441D72D04E}"/>
                </a:ext>
              </a:extLst>
            </p:cNvPr>
            <p:cNvSpPr txBox="1"/>
            <p:nvPr/>
          </p:nvSpPr>
          <p:spPr>
            <a:xfrm>
              <a:off x="9400673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AE3FA8-618E-C840-8A87-F4364573FC79}"/>
                </a:ext>
              </a:extLst>
            </p:cNvPr>
            <p:cNvSpPr txBox="1"/>
            <p:nvPr/>
          </p:nvSpPr>
          <p:spPr>
            <a:xfrm>
              <a:off x="8855243" y="2534527"/>
              <a:ext cx="328862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285FD0-7279-924C-9D34-7BB424F7557D}"/>
              </a:ext>
            </a:extLst>
          </p:cNvPr>
          <p:cNvSpPr txBox="1">
            <a:spLocks/>
          </p:cNvSpPr>
          <p:nvPr/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/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dirty="0"/>
              <a:t>Basic steps of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27659-D98E-4140-963E-216DBA4D5936}"/>
              </a:ext>
            </a:extLst>
          </p:cNvPr>
          <p:cNvSpPr txBox="1">
            <a:spLocks/>
          </p:cNvSpPr>
          <p:nvPr/>
        </p:nvSpPr>
        <p:spPr>
          <a:xfrm>
            <a:off x="628075" y="2215168"/>
            <a:ext cx="12561453" cy="4888774"/>
          </a:xfrm>
          <a:prstGeom prst="rect">
            <a:avLst/>
          </a:prstGeom>
        </p:spPr>
        <p:txBody>
          <a:bodyPr/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plants with variation for your trait </a:t>
            </a:r>
          </a:p>
          <a:p>
            <a:pPr lvl="1"/>
            <a:r>
              <a:rPr lang="en-US" dirty="0"/>
              <a:t>resistance surveys, mutagenized populations, screening diversity panels,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Create some delimiting assay to separate phenotypes</a:t>
            </a:r>
          </a:p>
          <a:p>
            <a:pPr lvl="1"/>
            <a:r>
              <a:rPr lang="en-US" dirty="0"/>
              <a:t>Delimiting rate, leaf disk assay, translocation/metabolism experiments,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Generate segregating population(s)</a:t>
            </a:r>
          </a:p>
          <a:p>
            <a:pPr lvl="1"/>
            <a:r>
              <a:rPr lang="en-US" dirty="0"/>
              <a:t>F2, backcross, recombinant inbred lines,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Collect DNA and phenotypes from individuals of said population(s)</a:t>
            </a:r>
          </a:p>
          <a:p>
            <a:r>
              <a:rPr lang="en-US" dirty="0"/>
              <a:t>Sequence the collected DNA</a:t>
            </a:r>
          </a:p>
          <a:p>
            <a:pPr lvl="1"/>
            <a:r>
              <a:rPr lang="en-US" dirty="0"/>
              <a:t>RAD-seq, exome capture sequencing, shotgun sequencing, RNA sequencing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9778B-B25A-A143-B9BA-822C883BCD37}"/>
              </a:ext>
            </a:extLst>
          </p:cNvPr>
          <p:cNvSpPr txBox="1"/>
          <p:nvPr/>
        </p:nvSpPr>
        <p:spPr>
          <a:xfrm>
            <a:off x="9175897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DE744BD0-7E0A-A14F-95B7-960EBC8266D0}"/>
              </a:ext>
            </a:extLst>
          </p:cNvPr>
          <p:cNvSpPr txBox="1"/>
          <p:nvPr/>
        </p:nvSpPr>
        <p:spPr>
          <a:xfrm>
            <a:off x="10512282" y="623252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9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8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879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173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46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5758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05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4344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82BC65-182B-B04E-9FF7-C5F93B8C11FB}"/>
              </a:ext>
            </a:extLst>
          </p:cNvPr>
          <p:cNvSpPr txBox="1"/>
          <p:nvPr/>
        </p:nvSpPr>
        <p:spPr>
          <a:xfrm>
            <a:off x="11768298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99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4BC700-B1B0-8B4F-9B0C-7EAA36C3D0FE}"/>
              </a:ext>
            </a:extLst>
          </p:cNvPr>
          <p:cNvGrpSpPr/>
          <p:nvPr/>
        </p:nvGrpSpPr>
        <p:grpSpPr>
          <a:xfrm>
            <a:off x="7560509" y="2566202"/>
            <a:ext cx="6257091" cy="3610617"/>
            <a:chOff x="6150025" y="1969048"/>
            <a:chExt cx="7667574" cy="3847007"/>
          </a:xfrm>
        </p:grpSpPr>
        <p:pic>
          <p:nvPicPr>
            <p:cNvPr id="5" name="Picture 4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4E4DBE94-A326-EE40-8546-5D9A860E3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EE370-308B-104B-B447-BEC86E2D5518}"/>
                </a:ext>
              </a:extLst>
            </p:cNvPr>
            <p:cNvSpPr txBox="1"/>
            <p:nvPr/>
          </p:nvSpPr>
          <p:spPr>
            <a:xfrm>
              <a:off x="6150025" y="1969048"/>
              <a:ext cx="2743201" cy="2554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DEA09A-C586-D342-8A96-21836A44DEA6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Ishihara 2007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6B981C-9E2F-114A-A19C-34C1255671A0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Sensitive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962A1C-7337-714B-B295-8C0EAF45C261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Resistant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830672-CEFB-B143-BB83-408FAAD90B2C}"/>
                </a:ext>
              </a:extLst>
            </p:cNvPr>
            <p:cNvSpPr txBox="1"/>
            <p:nvPr/>
          </p:nvSpPr>
          <p:spPr>
            <a:xfrm>
              <a:off x="10555705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8F8AA8-EDF4-164E-82F3-D9AC83B0C732}"/>
                </a:ext>
              </a:extLst>
            </p:cNvPr>
            <p:cNvSpPr txBox="1"/>
            <p:nvPr/>
          </p:nvSpPr>
          <p:spPr>
            <a:xfrm>
              <a:off x="9985432" y="2561449"/>
              <a:ext cx="353704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5CD61F-F5AB-8743-BB1C-3D441D72D04E}"/>
                </a:ext>
              </a:extLst>
            </p:cNvPr>
            <p:cNvSpPr txBox="1"/>
            <p:nvPr/>
          </p:nvSpPr>
          <p:spPr>
            <a:xfrm>
              <a:off x="9400673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AE3FA8-618E-C840-8A87-F4364573FC79}"/>
                </a:ext>
              </a:extLst>
            </p:cNvPr>
            <p:cNvSpPr txBox="1"/>
            <p:nvPr/>
          </p:nvSpPr>
          <p:spPr>
            <a:xfrm>
              <a:off x="8855243" y="2534527"/>
              <a:ext cx="328862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285FD0-7279-924C-9D34-7BB424F7557D}"/>
              </a:ext>
            </a:extLst>
          </p:cNvPr>
          <p:cNvSpPr txBox="1">
            <a:spLocks/>
          </p:cNvSpPr>
          <p:nvPr/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/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dirty="0"/>
              <a:t>Basic steps of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27659-D98E-4140-963E-216DBA4D5936}"/>
              </a:ext>
            </a:extLst>
          </p:cNvPr>
          <p:cNvSpPr txBox="1">
            <a:spLocks/>
          </p:cNvSpPr>
          <p:nvPr/>
        </p:nvSpPr>
        <p:spPr>
          <a:xfrm>
            <a:off x="628075" y="2215168"/>
            <a:ext cx="12561453" cy="4888774"/>
          </a:xfrm>
          <a:prstGeom prst="rect">
            <a:avLst/>
          </a:prstGeom>
        </p:spPr>
        <p:txBody>
          <a:bodyPr/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plants with variation for your trait </a:t>
            </a:r>
          </a:p>
          <a:p>
            <a:pPr lvl="1"/>
            <a:r>
              <a:rPr lang="en-US" dirty="0"/>
              <a:t>resistance surveys, mutagenized populations, screening diversity panels,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Create some delimiting assay to separate phenotypes</a:t>
            </a:r>
          </a:p>
          <a:p>
            <a:pPr lvl="1"/>
            <a:r>
              <a:rPr lang="en-US" dirty="0"/>
              <a:t>Delimiting rate, leaf disk assay, translocation/metabolism experiments,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Generate segregating population(s)</a:t>
            </a:r>
          </a:p>
          <a:p>
            <a:pPr lvl="1"/>
            <a:r>
              <a:rPr lang="en-US" dirty="0"/>
              <a:t>F2, backcross, recombinant inbred lines,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Collect DNA and phenotypes from individuals of said population(s)</a:t>
            </a:r>
          </a:p>
          <a:p>
            <a:r>
              <a:rPr lang="en-US" dirty="0"/>
              <a:t>Sequence the collected DNA</a:t>
            </a:r>
          </a:p>
          <a:p>
            <a:pPr lvl="1"/>
            <a:r>
              <a:rPr lang="en-US" dirty="0"/>
              <a:t>RAD-seq, exome capture sequencing, shotgun sequencing, RNA sequencing</a:t>
            </a:r>
          </a:p>
          <a:p>
            <a:r>
              <a:rPr lang="en-US" dirty="0"/>
              <a:t>Use the following bioinformatic pipeline to identify QTL underlying your trait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9778B-B25A-A143-B9BA-822C883BCD37}"/>
              </a:ext>
            </a:extLst>
          </p:cNvPr>
          <p:cNvSpPr txBox="1"/>
          <p:nvPr/>
        </p:nvSpPr>
        <p:spPr>
          <a:xfrm>
            <a:off x="9175897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DE744BD0-7E0A-A14F-95B7-960EBC8266D0}"/>
              </a:ext>
            </a:extLst>
          </p:cNvPr>
          <p:cNvSpPr txBox="1"/>
          <p:nvPr/>
        </p:nvSpPr>
        <p:spPr>
          <a:xfrm>
            <a:off x="10512282" y="623252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9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8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879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173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46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5758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05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4344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82BC65-182B-B04E-9FF7-C5F93B8C11FB}"/>
              </a:ext>
            </a:extLst>
          </p:cNvPr>
          <p:cNvSpPr txBox="1"/>
          <p:nvPr/>
        </p:nvSpPr>
        <p:spPr>
          <a:xfrm>
            <a:off x="11768298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78EEE1-96E4-E142-BF4E-4FD11DB9E377}"/>
              </a:ext>
            </a:extLst>
          </p:cNvPr>
          <p:cNvSpPr/>
          <p:nvPr/>
        </p:nvSpPr>
        <p:spPr>
          <a:xfrm>
            <a:off x="9175897" y="6029855"/>
            <a:ext cx="2890597" cy="146964"/>
          </a:xfrm>
          <a:prstGeom prst="rect">
            <a:avLst/>
          </a:prstGeom>
          <a:noFill/>
          <a:ln w="6350">
            <a:solidFill>
              <a:srgbClr val="000000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61AB50-680A-7043-9FEA-09F671E0B825}"/>
              </a:ext>
            </a:extLst>
          </p:cNvPr>
          <p:cNvSpPr txBox="1"/>
          <p:nvPr/>
        </p:nvSpPr>
        <p:spPr>
          <a:xfrm>
            <a:off x="7469507" y="4299333"/>
            <a:ext cx="21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genes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CE73DC-0025-3447-B535-964B3CF19B97}"/>
              </a:ext>
            </a:extLst>
          </p:cNvPr>
          <p:cNvCxnSpPr>
            <a:cxnSpLocks/>
          </p:cNvCxnSpPr>
          <p:nvPr/>
        </p:nvCxnSpPr>
        <p:spPr>
          <a:xfrm>
            <a:off x="8547825" y="4699443"/>
            <a:ext cx="628072" cy="1330412"/>
          </a:xfrm>
          <a:prstGeom prst="straightConnector1">
            <a:avLst/>
          </a:prstGeom>
          <a:ln w="444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D1649D-C788-0F49-AECA-BF222AD1552E}"/>
              </a:ext>
            </a:extLst>
          </p:cNvPr>
          <p:cNvGrpSpPr/>
          <p:nvPr/>
        </p:nvGrpSpPr>
        <p:grpSpPr>
          <a:xfrm>
            <a:off x="7560509" y="2566202"/>
            <a:ext cx="6257091" cy="3610617"/>
            <a:chOff x="6150025" y="1969048"/>
            <a:chExt cx="7667574" cy="3847007"/>
          </a:xfrm>
        </p:grpSpPr>
        <p:pic>
          <p:nvPicPr>
            <p:cNvPr id="5" name="Picture 4" descr="Chart, diagram, box and whisker chart&#10;&#10;Description automatically generated">
              <a:extLst>
                <a:ext uri="{FF2B5EF4-FFF2-40B4-BE49-F238E27FC236}">
                  <a16:creationId xmlns:a16="http://schemas.microsoft.com/office/drawing/2014/main" id="{1D8D259A-E8FC-0B4B-9C24-2DC950409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60"/>
            <a:stretch/>
          </p:blipFill>
          <p:spPr>
            <a:xfrm>
              <a:off x="6513094" y="2241549"/>
              <a:ext cx="7304505" cy="35745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DA2392-C936-6B44-9C83-7F25EB5BC694}"/>
                </a:ext>
              </a:extLst>
            </p:cNvPr>
            <p:cNvSpPr txBox="1"/>
            <p:nvPr/>
          </p:nvSpPr>
          <p:spPr>
            <a:xfrm>
              <a:off x="6150025" y="1969048"/>
              <a:ext cx="2743201" cy="25548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01206F-4049-1D42-A1C1-694A9033AFEE}"/>
                </a:ext>
              </a:extLst>
            </p:cNvPr>
            <p:cNvSpPr txBox="1"/>
            <p:nvPr/>
          </p:nvSpPr>
          <p:spPr>
            <a:xfrm>
              <a:off x="11742821" y="2486526"/>
              <a:ext cx="2074778" cy="13234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Ishihara 2007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212487-BFF7-484D-B430-D79B24443EE4}"/>
                </a:ext>
              </a:extLst>
            </p:cNvPr>
            <p:cNvSpPr txBox="1"/>
            <p:nvPr/>
          </p:nvSpPr>
          <p:spPr>
            <a:xfrm>
              <a:off x="8147424" y="2161339"/>
              <a:ext cx="1721526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Sensitive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7E6A88-6C4C-D44A-A2CD-A7C2C5220F3C}"/>
                </a:ext>
              </a:extLst>
            </p:cNvPr>
            <p:cNvSpPr txBox="1"/>
            <p:nvPr/>
          </p:nvSpPr>
          <p:spPr>
            <a:xfrm>
              <a:off x="9985431" y="2161339"/>
              <a:ext cx="1686325" cy="4263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Resistant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A059AA-0CFB-464E-A2E4-2C8A3C57A7F1}"/>
                </a:ext>
              </a:extLst>
            </p:cNvPr>
            <p:cNvSpPr txBox="1"/>
            <p:nvPr/>
          </p:nvSpPr>
          <p:spPr>
            <a:xfrm>
              <a:off x="10555705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23A08B-99D2-654D-9478-A3E617FF59A2}"/>
                </a:ext>
              </a:extLst>
            </p:cNvPr>
            <p:cNvSpPr txBox="1"/>
            <p:nvPr/>
          </p:nvSpPr>
          <p:spPr>
            <a:xfrm>
              <a:off x="9985432" y="2561449"/>
              <a:ext cx="353704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3EBBAB-DA90-604F-B488-A9559BEEDCEE}"/>
                </a:ext>
              </a:extLst>
            </p:cNvPr>
            <p:cNvSpPr txBox="1"/>
            <p:nvPr/>
          </p:nvSpPr>
          <p:spPr>
            <a:xfrm>
              <a:off x="9400673" y="2486526"/>
              <a:ext cx="272717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BF89B-8E4F-8B49-A631-4161068A22AC}"/>
                </a:ext>
              </a:extLst>
            </p:cNvPr>
            <p:cNvSpPr txBox="1"/>
            <p:nvPr/>
          </p:nvSpPr>
          <p:spPr>
            <a:xfrm>
              <a:off x="8855243" y="2534527"/>
              <a:ext cx="328862" cy="834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F21E21-35A9-1748-A378-2F8D6120C303}"/>
              </a:ext>
            </a:extLst>
          </p:cNvPr>
          <p:cNvSpPr txBox="1">
            <a:spLocks/>
          </p:cNvSpPr>
          <p:nvPr/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/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dirty="0"/>
              <a:t>Basic steps of mapping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86D50-4AB9-824E-B917-CCB920DBF7D3}"/>
              </a:ext>
            </a:extLst>
          </p:cNvPr>
          <p:cNvSpPr txBox="1">
            <a:spLocks/>
          </p:cNvSpPr>
          <p:nvPr/>
        </p:nvSpPr>
        <p:spPr>
          <a:xfrm>
            <a:off x="628075" y="2215168"/>
            <a:ext cx="12561453" cy="4888774"/>
          </a:xfrm>
          <a:prstGeom prst="rect">
            <a:avLst/>
          </a:prstGeom>
        </p:spPr>
        <p:txBody>
          <a:bodyPr/>
          <a:lstStyle>
            <a:lvl1pPr marL="524712" indent="-524712" algn="l" defTabSz="699614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136875" indent="-437261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749040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2448655" indent="-349807" algn="l" defTabSz="699614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3148272" indent="-349807" algn="l" defTabSz="699614" rtl="0" eaLnBrk="1" latinLnBrk="0" hangingPunct="1">
              <a:spcBef>
                <a:spcPct val="20000"/>
              </a:spcBef>
              <a:buFont typeface="Arial"/>
              <a:buChar char="»"/>
              <a:defRPr sz="1648" b="0" kern="1200">
                <a:solidFill>
                  <a:schemeClr val="accent6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3847888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505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7119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736" indent="-349807" algn="l" defTabSz="699614" rtl="0" eaLnBrk="1" latinLnBrk="0" hangingPunct="1">
              <a:spcBef>
                <a:spcPct val="20000"/>
              </a:spcBef>
              <a:buFont typeface="Arial"/>
              <a:buChar char="•"/>
              <a:defRPr sz="30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plants with variation for your trait </a:t>
            </a:r>
          </a:p>
          <a:p>
            <a:pPr lvl="1"/>
            <a:r>
              <a:rPr lang="en-US" dirty="0"/>
              <a:t>resistance surveys, mutagenized populations, screening diversity panels,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Create some delimiting assay to separate phenotypes</a:t>
            </a:r>
          </a:p>
          <a:p>
            <a:pPr lvl="1"/>
            <a:r>
              <a:rPr lang="en-US" dirty="0"/>
              <a:t>Delimiting rate, leaf disk assay, translocation/metabolism experiments,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Generate segregating population(s)</a:t>
            </a:r>
          </a:p>
          <a:p>
            <a:pPr lvl="1"/>
            <a:r>
              <a:rPr lang="en-US" dirty="0"/>
              <a:t>F2, backcross, recombinant inbred lines,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Collect DNA and phenotypes from individuals of said population(s)</a:t>
            </a:r>
          </a:p>
          <a:p>
            <a:r>
              <a:rPr lang="en-US" dirty="0"/>
              <a:t>Sequence the collected DNA</a:t>
            </a:r>
          </a:p>
          <a:p>
            <a:pPr lvl="1"/>
            <a:r>
              <a:rPr lang="en-US" dirty="0"/>
              <a:t>RAD-seq, exome capture sequencing, shotgun sequencing, RNA sequencing</a:t>
            </a:r>
          </a:p>
          <a:p>
            <a:r>
              <a:rPr lang="en-US" dirty="0"/>
              <a:t>Use the following bioinformatic pipeline to identify QTL underlying your trait</a:t>
            </a:r>
          </a:p>
          <a:p>
            <a:r>
              <a:rPr lang="en-US" dirty="0"/>
              <a:t>Validate identified QTL and test candidate genes with functional 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8F680-7D1C-B440-938B-2169ADCFA667}"/>
              </a:ext>
            </a:extLst>
          </p:cNvPr>
          <p:cNvSpPr txBox="1"/>
          <p:nvPr/>
        </p:nvSpPr>
        <p:spPr>
          <a:xfrm>
            <a:off x="9175897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7C84EFA5-8238-B247-AD34-6F84C0827E77}"/>
              </a:ext>
            </a:extLst>
          </p:cNvPr>
          <p:cNvSpPr txBox="1"/>
          <p:nvPr/>
        </p:nvSpPr>
        <p:spPr>
          <a:xfrm>
            <a:off x="10512282" y="623252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9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8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879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173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466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5758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052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4344" algn="l" defTabSz="509292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60530F-EF75-404A-8584-BBF943D86106}"/>
              </a:ext>
            </a:extLst>
          </p:cNvPr>
          <p:cNvSpPr txBox="1"/>
          <p:nvPr/>
        </p:nvSpPr>
        <p:spPr>
          <a:xfrm>
            <a:off x="11768298" y="623252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95F150-2CF1-A246-824B-36D1369642C3}"/>
              </a:ext>
            </a:extLst>
          </p:cNvPr>
          <p:cNvSpPr/>
          <p:nvPr/>
        </p:nvSpPr>
        <p:spPr>
          <a:xfrm>
            <a:off x="9175897" y="6029855"/>
            <a:ext cx="2890597" cy="146964"/>
          </a:xfrm>
          <a:prstGeom prst="rect">
            <a:avLst/>
          </a:prstGeom>
          <a:noFill/>
          <a:ln w="6350">
            <a:solidFill>
              <a:srgbClr val="000000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pPr algn="ctr"/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5588BA-9702-3A4D-9B7F-E744674E6BE2}"/>
              </a:ext>
            </a:extLst>
          </p:cNvPr>
          <p:cNvSpPr txBox="1"/>
          <p:nvPr/>
        </p:nvSpPr>
        <p:spPr>
          <a:xfrm>
            <a:off x="7469507" y="4299333"/>
            <a:ext cx="2124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genes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25967-0993-9F4E-ABE7-A9C28D92E613}"/>
              </a:ext>
            </a:extLst>
          </p:cNvPr>
          <p:cNvCxnSpPr>
            <a:cxnSpLocks/>
          </p:cNvCxnSpPr>
          <p:nvPr/>
        </p:nvCxnSpPr>
        <p:spPr>
          <a:xfrm>
            <a:off x="8547825" y="4699443"/>
            <a:ext cx="628072" cy="1330412"/>
          </a:xfrm>
          <a:prstGeom prst="straightConnector1">
            <a:avLst/>
          </a:prstGeom>
          <a:ln w="44450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3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25930</TotalTime>
  <Words>1291</Words>
  <Application>Microsoft Macintosh PowerPoint</Application>
  <PresentationFormat>Custom</PresentationFormat>
  <Paragraphs>203</Paragraphs>
  <Slides>21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Franklin Gothic Book</vt:lpstr>
      <vt:lpstr>Proxima Nova</vt:lpstr>
      <vt:lpstr>Vitesse Light</vt:lpstr>
      <vt:lpstr>Office Theme</vt:lpstr>
      <vt:lpstr>PowerPoint Presentation</vt:lpstr>
      <vt:lpstr>What is QTL mapping?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Conceptual visualization of QTL mapping</vt:lpstr>
      <vt:lpstr>Bioinformatic pipeline</vt:lpstr>
      <vt:lpstr>VCF file format</vt:lpstr>
      <vt:lpstr>Control file (kochia_qtl_control_file.yaml)</vt:lpstr>
      <vt:lpstr>Geno file (kochia_alleles.csv)</vt:lpstr>
      <vt:lpstr>Pheno file (kochia_pheno.csv)</vt:lpstr>
      <vt:lpstr>Gmap file (kochia_gmap.csv)</vt:lpstr>
      <vt:lpstr>Move over to R to go through genome scan</vt:lpstr>
      <vt:lpstr>Gff file format for gene annotations</vt:lpstr>
      <vt:lpstr>Closing points</vt:lpstr>
      <vt:lpstr>Important works to cite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Montgomery,Jake</cp:lastModifiedBy>
  <cp:revision>378</cp:revision>
  <dcterms:created xsi:type="dcterms:W3CDTF">2015-06-30T23:05:53Z</dcterms:created>
  <dcterms:modified xsi:type="dcterms:W3CDTF">2021-07-14T21:05:51Z</dcterms:modified>
</cp:coreProperties>
</file>